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4" r:id="rId3"/>
    <p:sldId id="296" r:id="rId4"/>
    <p:sldId id="277" r:id="rId5"/>
    <p:sldId id="285" r:id="rId6"/>
    <p:sldId id="289" r:id="rId7"/>
    <p:sldId id="286" r:id="rId8"/>
    <p:sldId id="290" r:id="rId9"/>
    <p:sldId id="291" r:id="rId10"/>
    <p:sldId id="287" r:id="rId11"/>
    <p:sldId id="288" r:id="rId12"/>
    <p:sldId id="292" r:id="rId13"/>
    <p:sldId id="271" r:id="rId14"/>
    <p:sldId id="293" r:id="rId15"/>
    <p:sldId id="294" r:id="rId16"/>
    <p:sldId id="282" r:id="rId17"/>
    <p:sldId id="279" r:id="rId18"/>
    <p:sldId id="299" r:id="rId19"/>
    <p:sldId id="29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5200"/>
    <a:srgbClr val="826300"/>
    <a:srgbClr val="A8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68" autoAdjust="0"/>
    <p:restoredTop sz="94660"/>
  </p:normalViewPr>
  <p:slideViewPr>
    <p:cSldViewPr snapToGrid="0">
      <p:cViewPr varScale="1">
        <p:scale>
          <a:sx n="153" d="100"/>
          <a:sy n="153" d="100"/>
        </p:scale>
        <p:origin x="504" y="31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BB446-89B9-6277-5E1F-B1F47B1272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4F3EE1-38DA-BCA9-E79C-9D6330CFD6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12EBF-605E-F45F-7679-18F4356A1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9CEE-6F36-4677-74D7-9A2E42E91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545E2-4317-35D3-181C-B3E6E3BA4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574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5DB93-D35F-34F7-DC0D-F1738B50D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A0045-9BDF-40A5-1F0B-53B52484E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06882-DE02-6D5C-8F0C-DB159AEA1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BBBA5-0EE1-684E-DD76-F21C0BA51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E69F76-3353-CFB6-9D24-802480E7C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517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A2BB6-6B6B-6A16-E3F2-FDE5EE883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74119-DCDB-2837-F14B-51528CFAA5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53C91A-25B1-275B-F1A1-34A1943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D7BE5-0CE3-E4B8-3F69-C13EFD2AC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04964-2D51-A5B5-0E27-4B50479D7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372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AFFB7-BB98-5705-2FF3-3C3CDAA87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DFA62-DEAF-CC3C-8CF0-89582FA674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73F801-D009-1147-7DAC-9ACF439B35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42641-8FEF-3BEE-027E-102A04CF5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99C43-F12F-638B-7BDF-EFF9BFCAE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F6EDE2-9565-0DCA-8859-CFFF3E9E0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924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7317A-8F93-007C-3CBD-3994914F7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D6AAA2-FC3D-C38D-AE76-40633CA1C7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A7C1CC-16CF-D6B9-E986-D4D0CFA40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DB2C51-1FCB-256C-9F12-EDA49F630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A43AD6-D130-2B8D-E4FF-C65FD5EBAE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BBB4D2-221C-E334-6B45-326634FEC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003C8C-BDD2-52E9-939B-241D0AF9E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A7896-AC71-D039-A0F6-B09E9C06A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271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926BC-885A-549C-3B9C-4DA45C916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C352D6-7E60-4846-3288-8B246075D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178015-29D5-8C59-B282-4F9B7AA74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5726FF-EA87-2DBE-5287-F94025DB5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093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3A76C0-061E-50F6-1EAD-ECCA19B02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B64108-6CE0-B638-2308-0A6C9991F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6DDFCD-30E7-CB0D-51AC-BC566A1D2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850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D7CEF-7625-2664-84C7-76AA98F8A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DEEFA-9E84-22D2-2661-0E2E147F4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B625FF-9C11-C4D2-11A6-602B03DD14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CDCA57-2D43-57F4-063B-267D8A5E8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DCDC4-966C-E3A6-D6ED-B2769356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77FB90-567B-DEED-B7C9-CF95BEBF6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766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02AB2-6C65-BDF0-889D-C3A904E6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1CF0D0-23F8-BBD0-7213-16794F6FCF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AAE81C-F0B0-1322-2CF5-3C20975BB4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BD60A-4E33-E976-66C3-13EB08203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E98EA3-19B9-AA30-7F3D-08EDA6E4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469A1F-E349-267C-DA7A-69973B7F5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31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C071A-0E63-C436-3426-22E59458C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63D830-988D-1DB2-E7F7-C00EBB3192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D9A0FF-1307-C92F-228B-439B12255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B1770-2373-8874-3A44-D261DD952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22417-9FD0-5CAA-5BA8-1C283A313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200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9D3DD9-C7C6-C4B0-34A4-1995C8DD3A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42D5EA-53FA-5938-F9F6-975801668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950EA-D493-89A1-8AF5-A2A9EDD5F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D16FE-8596-279F-1A2E-82A364701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270E2-5979-0DB9-A419-363A7EF1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15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B5CD91-A5DE-582E-0D66-082ED4879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C32D54-D9FB-E350-A36B-65638B715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6F85B-4125-9BEB-8CEC-8D54DDD27F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45608-2B0B-4F3D-84A6-A3C8CB77DFE3}" type="datetimeFigureOut">
              <a:rPr lang="en-US" smtClean="0"/>
              <a:t>8/9/2025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79632-1BE2-EFEA-D05F-36A1A5D2BB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40A8B9-3DAA-A475-C78D-7A45C8F22D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DCF70-B547-4E13-B88B-683226702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043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png"/><Relationship Id="rId7" Type="http://schemas.openxmlformats.org/officeDocument/2006/relationships/image" Target="../media/image1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emf"/><Relationship Id="rId13" Type="http://schemas.openxmlformats.org/officeDocument/2006/relationships/image" Target="../media/image41.jpg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40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emf"/><Relationship Id="rId11" Type="http://schemas.openxmlformats.org/officeDocument/2006/relationships/image" Target="../media/image39.png"/><Relationship Id="rId5" Type="http://schemas.openxmlformats.org/officeDocument/2006/relationships/oleObject" Target="../embeddings/oleObject2.bin"/><Relationship Id="rId10" Type="http://schemas.openxmlformats.org/officeDocument/2006/relationships/image" Target="../media/image38.emf"/><Relationship Id="rId4" Type="http://schemas.openxmlformats.org/officeDocument/2006/relationships/image" Target="../media/image35.emf"/><Relationship Id="rId9" Type="http://schemas.openxmlformats.org/officeDocument/2006/relationships/oleObject" Target="../embeddings/oleObject4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13" Type="http://schemas.openxmlformats.org/officeDocument/2006/relationships/image" Target="../media/image53.jpg"/><Relationship Id="rId3" Type="http://schemas.openxmlformats.org/officeDocument/2006/relationships/image" Target="../media/image43.jpg"/><Relationship Id="rId7" Type="http://schemas.openxmlformats.org/officeDocument/2006/relationships/image" Target="../media/image47.jpg"/><Relationship Id="rId12" Type="http://schemas.openxmlformats.org/officeDocument/2006/relationships/image" Target="../media/image52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11" Type="http://schemas.openxmlformats.org/officeDocument/2006/relationships/image" Target="../media/image51.jpeg"/><Relationship Id="rId5" Type="http://schemas.openxmlformats.org/officeDocument/2006/relationships/image" Target="../media/image45.png"/><Relationship Id="rId10" Type="http://schemas.openxmlformats.org/officeDocument/2006/relationships/image" Target="../media/image50.jpg"/><Relationship Id="rId4" Type="http://schemas.openxmlformats.org/officeDocument/2006/relationships/image" Target="../media/image44.png"/><Relationship Id="rId9" Type="http://schemas.openxmlformats.org/officeDocument/2006/relationships/image" Target="../media/image4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image" Target="../media/image57.jpg"/><Relationship Id="rId4" Type="http://schemas.openxmlformats.org/officeDocument/2006/relationships/image" Target="../media/image5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Leo@Lawrenson.com?subject=AZ%20Microcredits%20Program" TargetMode="External"/><Relationship Id="rId2" Type="http://schemas.openxmlformats.org/officeDocument/2006/relationships/hyperlink" Target="mailto:abefeder1@gmail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F5671-9232-4F25-F801-7285DCC7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4623" y="4135581"/>
            <a:ext cx="5805948" cy="255145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dirty="0"/>
              <a:t>THE FACES OF MICROCREDIT</a:t>
            </a:r>
            <a:br>
              <a:rPr lang="en-US" sz="5400" dirty="0"/>
            </a:br>
            <a:br>
              <a:rPr lang="en-US" sz="4900" dirty="0"/>
            </a:br>
            <a:br>
              <a:rPr lang="en-US" sz="3600" dirty="0"/>
            </a:br>
            <a:br>
              <a:rPr lang="en-US" sz="5400" dirty="0"/>
            </a:br>
            <a:br>
              <a:rPr lang="en-US" sz="5400" dirty="0"/>
            </a:br>
            <a:br>
              <a:rPr lang="en-US" sz="5400" dirty="0"/>
            </a:br>
            <a:r>
              <a:rPr lang="en-US" sz="5400" dirty="0"/>
              <a:t>The Arizona Rotary, Sonora Mexico</a:t>
            </a:r>
            <a:br>
              <a:rPr lang="en-US" sz="5400" dirty="0"/>
            </a:br>
            <a:r>
              <a:rPr lang="en-US" sz="5400" dirty="0"/>
              <a:t>Microcredit Program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992118-D298-459E-E1D6-6E742674BE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85965" y="1550326"/>
            <a:ext cx="4123112" cy="3092334"/>
          </a:xfrm>
          <a:prstGeom prst="rect">
            <a:avLst/>
          </a:prstGeom>
        </p:spPr>
      </p:pic>
      <p:pic>
        <p:nvPicPr>
          <p:cNvPr id="5" name="Picture 4" descr="A group of logos with text&#10;&#10;AI-generated content may be incorrect.">
            <a:extLst>
              <a:ext uri="{FF2B5EF4-FFF2-40B4-BE49-F238E27FC236}">
                <a16:creationId xmlns:a16="http://schemas.microsoft.com/office/drawing/2014/main" id="{A38251A2-8A41-505B-C4F3-40FF6CFEF4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42" y="1299397"/>
            <a:ext cx="6413051" cy="273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349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26A050-4A11-5192-47A0-B5390BA08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A37E1FB-D0E9-23B5-97F9-D9B5AB687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C14034-1BC4-20B9-E852-8A7A9F805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DFC413F-F5A3-2552-7A12-B3C25B258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migration Gumballs Short Version">
            <a:hlinkClick r:id="" action="ppaction://media"/>
            <a:extLst>
              <a:ext uri="{FF2B5EF4-FFF2-40B4-BE49-F238E27FC236}">
                <a16:creationId xmlns:a16="http://schemas.microsoft.com/office/drawing/2014/main" id="{AE46055E-C3C6-3C67-91BF-FDD2E7F4AA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42951" y="3201147"/>
            <a:ext cx="5446143" cy="306345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20BA509-8E9F-C3C0-8DF6-ACE39EC14827}"/>
              </a:ext>
            </a:extLst>
          </p:cNvPr>
          <p:cNvSpPr/>
          <p:nvPr/>
        </p:nvSpPr>
        <p:spPr>
          <a:xfrm>
            <a:off x="274342" y="1201796"/>
            <a:ext cx="116433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World Poverty, Immigration &amp; Gumballs</a:t>
            </a:r>
          </a:p>
        </p:txBody>
      </p:sp>
    </p:spTree>
    <p:extLst>
      <p:ext uri="{BB962C8B-B14F-4D97-AF65-F5344CB8AC3E}">
        <p14:creationId xmlns:p14="http://schemas.microsoft.com/office/powerpoint/2010/main" val="302465285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2004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57B79C-8CBF-3E5A-CD8F-5237574688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9ACCD6-C502-7C8B-24D2-CFA350AA8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8276541-4C59-3B95-0DAF-D21F47DF1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800" y="2689225"/>
            <a:ext cx="4476750" cy="1325563"/>
          </a:xfrm>
        </p:spPr>
        <p:txBody>
          <a:bodyPr>
            <a:normAutofit/>
          </a:bodyPr>
          <a:lstStyle/>
          <a:p>
            <a:r>
              <a:rPr lang="en-US" sz="4800" dirty="0"/>
              <a:t>CrediSilvia Office</a:t>
            </a:r>
          </a:p>
        </p:txBody>
      </p:sp>
      <p:pic>
        <p:nvPicPr>
          <p:cNvPr id="9" name="Picture 8" descr="A group of people standing in a room&#10;&#10;AI-generated content may be incorrect.">
            <a:extLst>
              <a:ext uri="{FF2B5EF4-FFF2-40B4-BE49-F238E27FC236}">
                <a16:creationId xmlns:a16="http://schemas.microsoft.com/office/drawing/2014/main" id="{A5332106-9B81-714F-0F6F-551919A7E7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0400"/>
            <a:ext cx="7382933" cy="553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1444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F33391CA-6689-7060-C12A-49080EE1C0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4926"/>
            <a:ext cx="12191981" cy="6857990"/>
          </a:xfrm>
          <a:prstGeom prst="rect">
            <a:avLst/>
          </a:prstGeom>
        </p:spPr>
      </p:pic>
      <p:sp useBgFill="1">
        <p:nvSpPr>
          <p:cNvPr id="31" name="Freeform: Shape 24">
            <a:extLst>
              <a:ext uri="{FF2B5EF4-FFF2-40B4-BE49-F238E27FC236}">
                <a16:creationId xmlns:a16="http://schemas.microsoft.com/office/drawing/2014/main" id="{1BF4DD63-CE83-4A2A-994E-8598C22E6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9" y="1498601"/>
            <a:ext cx="5260975" cy="4707593"/>
          </a:xfrm>
          <a:custGeom>
            <a:avLst/>
            <a:gdLst>
              <a:gd name="connsiteX0" fmla="*/ 0 w 5260975"/>
              <a:gd name="connsiteY0" fmla="*/ 0 h 4707593"/>
              <a:gd name="connsiteX1" fmla="*/ 5260975 w 5260975"/>
              <a:gd name="connsiteY1" fmla="*/ 0 h 4707593"/>
              <a:gd name="connsiteX2" fmla="*/ 5260975 w 5260975"/>
              <a:gd name="connsiteY2" fmla="*/ 3296937 h 4707593"/>
              <a:gd name="connsiteX3" fmla="*/ 5260975 w 5260975"/>
              <a:gd name="connsiteY3" fmla="*/ 3518571 h 4707593"/>
              <a:gd name="connsiteX4" fmla="*/ 5226504 w 5260975"/>
              <a:gd name="connsiteY4" fmla="*/ 3534000 h 4707593"/>
              <a:gd name="connsiteX5" fmla="*/ 5206341 w 5260975"/>
              <a:gd name="connsiteY5" fmla="*/ 3542065 h 4707593"/>
              <a:gd name="connsiteX6" fmla="*/ 5123287 w 5260975"/>
              <a:gd name="connsiteY6" fmla="*/ 3594010 h 4707593"/>
              <a:gd name="connsiteX7" fmla="*/ 5048107 w 5260975"/>
              <a:gd name="connsiteY7" fmla="*/ 3658244 h 4707593"/>
              <a:gd name="connsiteX8" fmla="*/ 4992899 w 5260975"/>
              <a:gd name="connsiteY8" fmla="*/ 3734479 h 4707593"/>
              <a:gd name="connsiteX9" fmla="*/ 4977440 w 5260975"/>
              <a:gd name="connsiteY9" fmla="*/ 3752627 h 4707593"/>
              <a:gd name="connsiteX10" fmla="*/ 4935194 w 5260975"/>
              <a:gd name="connsiteY10" fmla="*/ 3775382 h 4707593"/>
              <a:gd name="connsiteX11" fmla="*/ 4897844 w 5260975"/>
              <a:gd name="connsiteY11" fmla="*/ 3792472 h 4707593"/>
              <a:gd name="connsiteX12" fmla="*/ 4870767 w 5260975"/>
              <a:gd name="connsiteY12" fmla="*/ 3811388 h 4707593"/>
              <a:gd name="connsiteX13" fmla="*/ 4847917 w 5260975"/>
              <a:gd name="connsiteY13" fmla="*/ 3828767 h 4707593"/>
              <a:gd name="connsiteX14" fmla="*/ 4796163 w 5260975"/>
              <a:gd name="connsiteY14" fmla="*/ 3873702 h 4707593"/>
              <a:gd name="connsiteX15" fmla="*/ 4738843 w 5260975"/>
              <a:gd name="connsiteY15" fmla="*/ 3911628 h 4707593"/>
              <a:gd name="connsiteX16" fmla="*/ 4692755 w 5260975"/>
              <a:gd name="connsiteY16" fmla="*/ 3958099 h 4707593"/>
              <a:gd name="connsiteX17" fmla="*/ 4673744 w 5260975"/>
              <a:gd name="connsiteY17" fmla="*/ 3983255 h 4707593"/>
              <a:gd name="connsiteX18" fmla="*/ 4633801 w 5260975"/>
              <a:gd name="connsiteY18" fmla="*/ 4000442 h 4707593"/>
              <a:gd name="connsiteX19" fmla="*/ 4590499 w 5260975"/>
              <a:gd name="connsiteY19" fmla="*/ 4027326 h 4707593"/>
              <a:gd name="connsiteX20" fmla="*/ 4559773 w 5260975"/>
              <a:gd name="connsiteY20" fmla="*/ 4054018 h 4707593"/>
              <a:gd name="connsiteX21" fmla="*/ 4536059 w 5260975"/>
              <a:gd name="connsiteY21" fmla="*/ 4071877 h 4707593"/>
              <a:gd name="connsiteX22" fmla="*/ 4502550 w 5260975"/>
              <a:gd name="connsiteY22" fmla="*/ 4089832 h 4707593"/>
              <a:gd name="connsiteX23" fmla="*/ 4468944 w 5260975"/>
              <a:gd name="connsiteY23" fmla="*/ 4113356 h 4707593"/>
              <a:gd name="connsiteX24" fmla="*/ 4452623 w 5260975"/>
              <a:gd name="connsiteY24" fmla="*/ 4127854 h 4707593"/>
              <a:gd name="connsiteX25" fmla="*/ 4421032 w 5260975"/>
              <a:gd name="connsiteY25" fmla="*/ 4151953 h 4707593"/>
              <a:gd name="connsiteX26" fmla="*/ 4388483 w 5260975"/>
              <a:gd name="connsiteY26" fmla="*/ 4174421 h 4707593"/>
              <a:gd name="connsiteX27" fmla="*/ 4327321 w 5260975"/>
              <a:gd name="connsiteY27" fmla="*/ 4200153 h 4707593"/>
              <a:gd name="connsiteX28" fmla="*/ 4271633 w 5260975"/>
              <a:gd name="connsiteY28" fmla="*/ 4237983 h 4707593"/>
              <a:gd name="connsiteX29" fmla="*/ 4227465 w 5260975"/>
              <a:gd name="connsiteY29" fmla="*/ 4265635 h 4707593"/>
              <a:gd name="connsiteX30" fmla="*/ 4201733 w 5260975"/>
              <a:gd name="connsiteY30" fmla="*/ 4283783 h 4707593"/>
              <a:gd name="connsiteX31" fmla="*/ 4154494 w 5260975"/>
              <a:gd name="connsiteY31" fmla="*/ 4324301 h 4707593"/>
              <a:gd name="connsiteX32" fmla="*/ 4081234 w 5260975"/>
              <a:gd name="connsiteY32" fmla="*/ 4366931 h 4707593"/>
              <a:gd name="connsiteX33" fmla="*/ 4036971 w 5260975"/>
              <a:gd name="connsiteY33" fmla="*/ 4389975 h 4707593"/>
              <a:gd name="connsiteX34" fmla="*/ 3941725 w 5260975"/>
              <a:gd name="connsiteY34" fmla="*/ 4424733 h 4707593"/>
              <a:gd name="connsiteX35" fmla="*/ 3910999 w 5260975"/>
              <a:gd name="connsiteY35" fmla="*/ 4437119 h 4707593"/>
              <a:gd name="connsiteX36" fmla="*/ 3875859 w 5260975"/>
              <a:gd name="connsiteY36" fmla="*/ 4445280 h 4707593"/>
              <a:gd name="connsiteX37" fmla="*/ 3819401 w 5260975"/>
              <a:gd name="connsiteY37" fmla="*/ 4464579 h 4707593"/>
              <a:gd name="connsiteX38" fmla="*/ 3709176 w 5260975"/>
              <a:gd name="connsiteY38" fmla="*/ 4497800 h 4707593"/>
              <a:gd name="connsiteX39" fmla="*/ 3684981 w 5260975"/>
              <a:gd name="connsiteY39" fmla="*/ 4502889 h 4707593"/>
              <a:gd name="connsiteX40" fmla="*/ 3623338 w 5260975"/>
              <a:gd name="connsiteY40" fmla="*/ 4524300 h 4707593"/>
              <a:gd name="connsiteX41" fmla="*/ 3586373 w 5260975"/>
              <a:gd name="connsiteY41" fmla="*/ 4538702 h 4707593"/>
              <a:gd name="connsiteX42" fmla="*/ 3555743 w 5260975"/>
              <a:gd name="connsiteY42" fmla="*/ 4546960 h 4707593"/>
              <a:gd name="connsiteX43" fmla="*/ 3528667 w 5260975"/>
              <a:gd name="connsiteY43" fmla="*/ 4550801 h 4707593"/>
              <a:gd name="connsiteX44" fmla="*/ 3457424 w 5260975"/>
              <a:gd name="connsiteY44" fmla="*/ 4569811 h 4707593"/>
              <a:gd name="connsiteX45" fmla="*/ 3429003 w 5260975"/>
              <a:gd name="connsiteY45" fmla="*/ 4577301 h 4707593"/>
              <a:gd name="connsiteX46" fmla="*/ 3355264 w 5260975"/>
              <a:gd name="connsiteY46" fmla="*/ 4603033 h 4707593"/>
              <a:gd name="connsiteX47" fmla="*/ 3292757 w 5260975"/>
              <a:gd name="connsiteY47" fmla="*/ 4620027 h 4707593"/>
              <a:gd name="connsiteX48" fmla="*/ 3266643 w 5260975"/>
              <a:gd name="connsiteY48" fmla="*/ 4628188 h 4707593"/>
              <a:gd name="connsiteX49" fmla="*/ 3206921 w 5260975"/>
              <a:gd name="connsiteY49" fmla="*/ 4641823 h 4707593"/>
              <a:gd name="connsiteX50" fmla="*/ 3173123 w 5260975"/>
              <a:gd name="connsiteY50" fmla="*/ 4651425 h 4707593"/>
              <a:gd name="connsiteX51" fmla="*/ 3090646 w 5260975"/>
              <a:gd name="connsiteY51" fmla="*/ 4662274 h 4707593"/>
              <a:gd name="connsiteX52" fmla="*/ 3005480 w 5260975"/>
              <a:gd name="connsiteY52" fmla="*/ 4672739 h 4707593"/>
              <a:gd name="connsiteX53" fmla="*/ 2958721 w 5260975"/>
              <a:gd name="connsiteY53" fmla="*/ 4676196 h 4707593"/>
              <a:gd name="connsiteX54" fmla="*/ 2917915 w 5260975"/>
              <a:gd name="connsiteY54" fmla="*/ 4681670 h 4707593"/>
              <a:gd name="connsiteX55" fmla="*/ 2882389 w 5260975"/>
              <a:gd name="connsiteY55" fmla="*/ 4685126 h 4707593"/>
              <a:gd name="connsiteX56" fmla="*/ 2825837 w 5260975"/>
              <a:gd name="connsiteY56" fmla="*/ 4692135 h 4707593"/>
              <a:gd name="connsiteX57" fmla="*/ 2802313 w 5260975"/>
              <a:gd name="connsiteY57" fmla="*/ 4693960 h 4707593"/>
              <a:gd name="connsiteX58" fmla="*/ 2746816 w 5260975"/>
              <a:gd name="connsiteY58" fmla="*/ 4693863 h 4707593"/>
              <a:gd name="connsiteX59" fmla="*/ 2727517 w 5260975"/>
              <a:gd name="connsiteY59" fmla="*/ 4692903 h 4707593"/>
              <a:gd name="connsiteX60" fmla="*/ 2690359 w 5260975"/>
              <a:gd name="connsiteY60" fmla="*/ 4680997 h 4707593"/>
              <a:gd name="connsiteX61" fmla="*/ 2685943 w 5260975"/>
              <a:gd name="connsiteY61" fmla="*/ 4680133 h 4707593"/>
              <a:gd name="connsiteX62" fmla="*/ 2661554 w 5260975"/>
              <a:gd name="connsiteY62" fmla="*/ 4675428 h 4707593"/>
              <a:gd name="connsiteX63" fmla="*/ 2648208 w 5260975"/>
              <a:gd name="connsiteY63" fmla="*/ 4673892 h 4707593"/>
              <a:gd name="connsiteX64" fmla="*/ 2597512 w 5260975"/>
              <a:gd name="connsiteY64" fmla="*/ 4664099 h 4707593"/>
              <a:gd name="connsiteX65" fmla="*/ 2568324 w 5260975"/>
              <a:gd name="connsiteY65" fmla="*/ 4659490 h 4707593"/>
              <a:gd name="connsiteX66" fmla="*/ 2544704 w 5260975"/>
              <a:gd name="connsiteY66" fmla="*/ 4660162 h 4707593"/>
              <a:gd name="connsiteX67" fmla="*/ 2503225 w 5260975"/>
              <a:gd name="connsiteY67" fmla="*/ 4661026 h 4707593"/>
              <a:gd name="connsiteX68" fmla="*/ 2489975 w 5260975"/>
              <a:gd name="connsiteY68" fmla="*/ 4663235 h 4707593"/>
              <a:gd name="connsiteX69" fmla="*/ 2430061 w 5260975"/>
              <a:gd name="connsiteY69" fmla="*/ 4656897 h 4707593"/>
              <a:gd name="connsiteX70" fmla="*/ 2395880 w 5260975"/>
              <a:gd name="connsiteY70" fmla="*/ 4656417 h 4707593"/>
              <a:gd name="connsiteX71" fmla="*/ 2357378 w 5260975"/>
              <a:gd name="connsiteY71" fmla="*/ 4648544 h 4707593"/>
              <a:gd name="connsiteX72" fmla="*/ 2346145 w 5260975"/>
              <a:gd name="connsiteY72" fmla="*/ 4648928 h 4707593"/>
              <a:gd name="connsiteX73" fmla="*/ 2333567 w 5260975"/>
              <a:gd name="connsiteY73" fmla="*/ 4649600 h 4707593"/>
              <a:gd name="connsiteX74" fmla="*/ 2294968 w 5260975"/>
              <a:gd name="connsiteY74" fmla="*/ 4650177 h 4707593"/>
              <a:gd name="connsiteX75" fmla="*/ 2271540 w 5260975"/>
              <a:gd name="connsiteY75" fmla="*/ 4653057 h 4707593"/>
              <a:gd name="connsiteX76" fmla="*/ 2226895 w 5260975"/>
              <a:gd name="connsiteY76" fmla="*/ 4651329 h 4707593"/>
              <a:gd name="connsiteX77" fmla="*/ 2210379 w 5260975"/>
              <a:gd name="connsiteY77" fmla="*/ 4653825 h 4707593"/>
              <a:gd name="connsiteX78" fmla="*/ 2168613 w 5260975"/>
              <a:gd name="connsiteY78" fmla="*/ 4654113 h 4707593"/>
              <a:gd name="connsiteX79" fmla="*/ 2131167 w 5260975"/>
              <a:gd name="connsiteY79" fmla="*/ 4652673 h 4707593"/>
              <a:gd name="connsiteX80" fmla="*/ 2095065 w 5260975"/>
              <a:gd name="connsiteY80" fmla="*/ 4653441 h 4707593"/>
              <a:gd name="connsiteX81" fmla="*/ 2069237 w 5260975"/>
              <a:gd name="connsiteY81" fmla="*/ 4656609 h 4707593"/>
              <a:gd name="connsiteX82" fmla="*/ 2041201 w 5260975"/>
              <a:gd name="connsiteY82" fmla="*/ 4658529 h 4707593"/>
              <a:gd name="connsiteX83" fmla="*/ 1963909 w 5260975"/>
              <a:gd name="connsiteY83" fmla="*/ 4669955 h 4707593"/>
              <a:gd name="connsiteX84" fmla="*/ 1949603 w 5260975"/>
              <a:gd name="connsiteY84" fmla="*/ 4667171 h 4707593"/>
              <a:gd name="connsiteX85" fmla="*/ 1868373 w 5260975"/>
              <a:gd name="connsiteY85" fmla="*/ 4664578 h 4707593"/>
              <a:gd name="connsiteX86" fmla="*/ 1850707 w 5260975"/>
              <a:gd name="connsiteY86" fmla="*/ 4664771 h 4707593"/>
              <a:gd name="connsiteX87" fmla="*/ 1803275 w 5260975"/>
              <a:gd name="connsiteY87" fmla="*/ 4653441 h 4707593"/>
              <a:gd name="connsiteX88" fmla="*/ 1730112 w 5260975"/>
              <a:gd name="connsiteY88" fmla="*/ 4671396 h 4707593"/>
              <a:gd name="connsiteX89" fmla="*/ 1661652 w 5260975"/>
              <a:gd name="connsiteY89" fmla="*/ 4693863 h 4707593"/>
              <a:gd name="connsiteX90" fmla="*/ 1653011 w 5260975"/>
              <a:gd name="connsiteY90" fmla="*/ 4696744 h 4707593"/>
              <a:gd name="connsiteX91" fmla="*/ 1628431 w 5260975"/>
              <a:gd name="connsiteY91" fmla="*/ 4701641 h 4707593"/>
              <a:gd name="connsiteX92" fmla="*/ 1597995 w 5260975"/>
              <a:gd name="connsiteY92" fmla="*/ 4703369 h 4707593"/>
              <a:gd name="connsiteX93" fmla="*/ 1559396 w 5260975"/>
              <a:gd name="connsiteY93" fmla="*/ 4707593 h 4707593"/>
              <a:gd name="connsiteX94" fmla="*/ 1528480 w 5260975"/>
              <a:gd name="connsiteY94" fmla="*/ 4702312 h 4707593"/>
              <a:gd name="connsiteX95" fmla="*/ 1485272 w 5260975"/>
              <a:gd name="connsiteY95" fmla="*/ 4694439 h 4707593"/>
              <a:gd name="connsiteX96" fmla="*/ 1444562 w 5260975"/>
              <a:gd name="connsiteY96" fmla="*/ 4686950 h 4707593"/>
              <a:gd name="connsiteX97" fmla="*/ 1431696 w 5260975"/>
              <a:gd name="connsiteY97" fmla="*/ 4695783 h 4707593"/>
              <a:gd name="connsiteX98" fmla="*/ 1411821 w 5260975"/>
              <a:gd name="connsiteY98" fmla="*/ 4703464 h 4707593"/>
              <a:gd name="connsiteX99" fmla="*/ 1389738 w 5260975"/>
              <a:gd name="connsiteY99" fmla="*/ 4694247 h 4707593"/>
              <a:gd name="connsiteX100" fmla="*/ 1338081 w 5260975"/>
              <a:gd name="connsiteY100" fmla="*/ 4675141 h 4707593"/>
              <a:gd name="connsiteX101" fmla="*/ 1305436 w 5260975"/>
              <a:gd name="connsiteY101" fmla="*/ 4674276 h 4707593"/>
              <a:gd name="connsiteX102" fmla="*/ 1234481 w 5260975"/>
              <a:gd name="connsiteY102" fmla="*/ 4666115 h 4707593"/>
              <a:gd name="connsiteX103" fmla="*/ 1188106 w 5260975"/>
              <a:gd name="connsiteY103" fmla="*/ 4654497 h 4707593"/>
              <a:gd name="connsiteX104" fmla="*/ 1154790 w 5260975"/>
              <a:gd name="connsiteY104" fmla="*/ 4641343 h 4707593"/>
              <a:gd name="connsiteX105" fmla="*/ 1107069 w 5260975"/>
              <a:gd name="connsiteY105" fmla="*/ 4624156 h 4707593"/>
              <a:gd name="connsiteX106" fmla="*/ 1059158 w 5260975"/>
              <a:gd name="connsiteY106" fmla="*/ 4615227 h 4707593"/>
              <a:gd name="connsiteX107" fmla="*/ 1024496 w 5260975"/>
              <a:gd name="connsiteY107" fmla="*/ 4603993 h 4707593"/>
              <a:gd name="connsiteX108" fmla="*/ 982153 w 5260975"/>
              <a:gd name="connsiteY108" fmla="*/ 4596311 h 4707593"/>
              <a:gd name="connsiteX109" fmla="*/ 946628 w 5260975"/>
              <a:gd name="connsiteY109" fmla="*/ 4596024 h 4707593"/>
              <a:gd name="connsiteX110" fmla="*/ 890939 w 5260975"/>
              <a:gd name="connsiteY110" fmla="*/ 4597368 h 4707593"/>
              <a:gd name="connsiteX111" fmla="*/ 822769 w 5260975"/>
              <a:gd name="connsiteY111" fmla="*/ 4574133 h 4707593"/>
              <a:gd name="connsiteX112" fmla="*/ 795212 w 5260975"/>
              <a:gd name="connsiteY112" fmla="*/ 4568947 h 4707593"/>
              <a:gd name="connsiteX113" fmla="*/ 769288 w 5260975"/>
              <a:gd name="connsiteY113" fmla="*/ 4566547 h 4707593"/>
              <a:gd name="connsiteX114" fmla="*/ 714271 w 5260975"/>
              <a:gd name="connsiteY114" fmla="*/ 4551089 h 4707593"/>
              <a:gd name="connsiteX115" fmla="*/ 691900 w 5260975"/>
              <a:gd name="connsiteY115" fmla="*/ 4545999 h 4707593"/>
              <a:gd name="connsiteX116" fmla="*/ 660598 w 5260975"/>
              <a:gd name="connsiteY116" fmla="*/ 4546096 h 4707593"/>
              <a:gd name="connsiteX117" fmla="*/ 603662 w 5260975"/>
              <a:gd name="connsiteY117" fmla="*/ 4538991 h 4707593"/>
              <a:gd name="connsiteX118" fmla="*/ 546821 w 5260975"/>
              <a:gd name="connsiteY118" fmla="*/ 4518251 h 4707593"/>
              <a:gd name="connsiteX119" fmla="*/ 522721 w 5260975"/>
              <a:gd name="connsiteY119" fmla="*/ 4520267 h 4707593"/>
              <a:gd name="connsiteX120" fmla="*/ 514080 w 5260975"/>
              <a:gd name="connsiteY120" fmla="*/ 4519788 h 4707593"/>
              <a:gd name="connsiteX121" fmla="*/ 436404 w 5260975"/>
              <a:gd name="connsiteY121" fmla="*/ 4508361 h 4707593"/>
              <a:gd name="connsiteX122" fmla="*/ 428626 w 5260975"/>
              <a:gd name="connsiteY122" fmla="*/ 4507114 h 4707593"/>
              <a:gd name="connsiteX123" fmla="*/ 392141 w 5260975"/>
              <a:gd name="connsiteY123" fmla="*/ 4496936 h 4707593"/>
              <a:gd name="connsiteX124" fmla="*/ 300157 w 5260975"/>
              <a:gd name="connsiteY124" fmla="*/ 4490599 h 4707593"/>
              <a:gd name="connsiteX125" fmla="*/ 294493 w 5260975"/>
              <a:gd name="connsiteY125" fmla="*/ 4489831 h 4707593"/>
              <a:gd name="connsiteX126" fmla="*/ 263671 w 5260975"/>
              <a:gd name="connsiteY126" fmla="*/ 4494919 h 4707593"/>
              <a:gd name="connsiteX127" fmla="*/ 248406 w 5260975"/>
              <a:gd name="connsiteY127" fmla="*/ 4502121 h 4707593"/>
              <a:gd name="connsiteX128" fmla="*/ 224594 w 5260975"/>
              <a:gd name="connsiteY128" fmla="*/ 4509610 h 4707593"/>
              <a:gd name="connsiteX129" fmla="*/ 200398 w 5260975"/>
              <a:gd name="connsiteY129" fmla="*/ 4512395 h 4707593"/>
              <a:gd name="connsiteX130" fmla="*/ 159783 w 5260975"/>
              <a:gd name="connsiteY130" fmla="*/ 4501064 h 4707593"/>
              <a:gd name="connsiteX131" fmla="*/ 144997 w 5260975"/>
              <a:gd name="connsiteY131" fmla="*/ 4499912 h 4707593"/>
              <a:gd name="connsiteX132" fmla="*/ 112064 w 5260975"/>
              <a:gd name="connsiteY132" fmla="*/ 4494440 h 4707593"/>
              <a:gd name="connsiteX133" fmla="*/ 83259 w 5260975"/>
              <a:gd name="connsiteY133" fmla="*/ 4494824 h 4707593"/>
              <a:gd name="connsiteX134" fmla="*/ 60120 w 5260975"/>
              <a:gd name="connsiteY134" fmla="*/ 4503561 h 4707593"/>
              <a:gd name="connsiteX135" fmla="*/ 26514 w 5260975"/>
              <a:gd name="connsiteY135" fmla="*/ 4505289 h 4707593"/>
              <a:gd name="connsiteX136" fmla="*/ 4814 w 5260975"/>
              <a:gd name="connsiteY136" fmla="*/ 4498952 h 4707593"/>
              <a:gd name="connsiteX137" fmla="*/ 398 w 5260975"/>
              <a:gd name="connsiteY137" fmla="*/ 4498089 h 4707593"/>
              <a:gd name="connsiteX138" fmla="*/ 0 w 5260975"/>
              <a:gd name="connsiteY138" fmla="*/ 4498087 h 4707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4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4" y="3748498"/>
                  <a:pt x="4977440" y="3752627"/>
                </a:cubicBezTo>
                <a:cubicBezTo>
                  <a:pt x="4964094" y="3761268"/>
                  <a:pt x="4949500" y="3768277"/>
                  <a:pt x="4935194" y="3775382"/>
                </a:cubicBezTo>
                <a:cubicBezTo>
                  <a:pt x="4922903" y="3781431"/>
                  <a:pt x="4909846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7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2" y="4077254"/>
                  <a:pt x="4512727" y="4081479"/>
                  <a:pt x="4502550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3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3F356-4E6C-160C-1575-3F094552C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7" y="2037441"/>
            <a:ext cx="5219751" cy="7078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THE ‘UNBANKED’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F8442-8A9C-22BD-6DD2-ED656CFD4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87" y="2926800"/>
            <a:ext cx="5260974" cy="22910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THE STORIES AND SUCCESSES </a:t>
            </a:r>
          </a:p>
          <a:p>
            <a:pPr marL="0" indent="0" algn="ctr">
              <a:buNone/>
            </a:pPr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OF OUR BORROWERS</a:t>
            </a:r>
          </a:p>
        </p:txBody>
      </p:sp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127393A7-D6DA-410B-8699-AA56B57B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28">
            <a:extLst>
              <a:ext uri="{FF2B5EF4-FFF2-40B4-BE49-F238E27FC236}">
                <a16:creationId xmlns:a16="http://schemas.microsoft.com/office/drawing/2014/main" id="{8EC44C88-69E3-42EE-86E8-9B45F712B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05789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59A4499-F827-3C72-9C6E-A7B93DBEDD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4548358"/>
              </p:ext>
            </p:extLst>
          </p:nvPr>
        </p:nvGraphicFramePr>
        <p:xfrm>
          <a:off x="979667" y="245137"/>
          <a:ext cx="5662202" cy="3919539"/>
        </p:xfrm>
        <a:graphic>
          <a:graphicData uri="http://schemas.openxmlformats.org/drawingml/2006/table">
            <a:tbl>
              <a:tblPr/>
              <a:tblGrid>
                <a:gridCol w="1092826">
                  <a:extLst>
                    <a:ext uri="{9D8B030D-6E8A-4147-A177-3AD203B41FA5}">
                      <a16:colId xmlns:a16="http://schemas.microsoft.com/office/drawing/2014/main" val="2337616596"/>
                    </a:ext>
                  </a:extLst>
                </a:gridCol>
                <a:gridCol w="1092826">
                  <a:extLst>
                    <a:ext uri="{9D8B030D-6E8A-4147-A177-3AD203B41FA5}">
                      <a16:colId xmlns:a16="http://schemas.microsoft.com/office/drawing/2014/main" val="3373193579"/>
                    </a:ext>
                  </a:extLst>
                </a:gridCol>
                <a:gridCol w="1584596">
                  <a:extLst>
                    <a:ext uri="{9D8B030D-6E8A-4147-A177-3AD203B41FA5}">
                      <a16:colId xmlns:a16="http://schemas.microsoft.com/office/drawing/2014/main" val="355713031"/>
                    </a:ext>
                  </a:extLst>
                </a:gridCol>
                <a:gridCol w="1345542">
                  <a:extLst>
                    <a:ext uri="{9D8B030D-6E8A-4147-A177-3AD203B41FA5}">
                      <a16:colId xmlns:a16="http://schemas.microsoft.com/office/drawing/2014/main" val="559333002"/>
                    </a:ext>
                  </a:extLst>
                </a:gridCol>
                <a:gridCol w="546412">
                  <a:extLst>
                    <a:ext uri="{9D8B030D-6E8A-4147-A177-3AD203B41FA5}">
                      <a16:colId xmlns:a16="http://schemas.microsoft.com/office/drawing/2014/main" val="2235189736"/>
                    </a:ext>
                  </a:extLst>
                </a:gridCol>
              </a:tblGrid>
              <a:tr h="326798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Eunice Valeria Estrada Nieves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195742"/>
                  </a:ext>
                </a:extLst>
              </a:tr>
              <a:tr h="326798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699216"/>
                  </a:ext>
                </a:extLst>
              </a:tr>
              <a:tr h="326798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Activity: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Snack bar and trays for events</a:t>
                      </a:r>
                      <a:endParaRPr lang="es-ES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60597"/>
                  </a:ext>
                </a:extLst>
              </a:tr>
              <a:tr h="194037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203492"/>
                  </a:ext>
                </a:extLst>
              </a:tr>
              <a:tr h="45751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CYCLE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AMOUNT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MONTHLY BUSINESS PROFIT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4809564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900.00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6954797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8,000.00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1,600.00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3016177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11,000.00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2,420.00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075504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10,000.00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2,500.00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279717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15,000.00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4,200.00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144220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20,000.00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555695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25,000.00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8,000.00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7896141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25,000.00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8,750.00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58037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30,000.00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11,400.00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030773"/>
                  </a:ext>
                </a:extLst>
              </a:tr>
              <a:tr h="22875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35,000.00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14,000.00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(In Pesos)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3137140"/>
                  </a:ext>
                </a:extLst>
              </a:tr>
            </a:tbl>
          </a:graphicData>
        </a:graphic>
      </p:graphicFrame>
      <p:pic>
        <p:nvPicPr>
          <p:cNvPr id="15" name="Picture 14">
            <a:extLst>
              <a:ext uri="{FF2B5EF4-FFF2-40B4-BE49-F238E27FC236}">
                <a16:creationId xmlns:a16="http://schemas.microsoft.com/office/drawing/2014/main" id="{08F57A2E-49A3-5AA3-5007-6D4A8FFF0C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761" b="11754"/>
          <a:stretch/>
        </p:blipFill>
        <p:spPr>
          <a:xfrm>
            <a:off x="1240208" y="4240227"/>
            <a:ext cx="5869945" cy="257909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C1B8EC0-B7B3-2384-F3A5-B3DF961E08DA}"/>
              </a:ext>
            </a:extLst>
          </p:cNvPr>
          <p:cNvSpPr txBox="1"/>
          <p:nvPr/>
        </p:nvSpPr>
        <p:spPr>
          <a:xfrm>
            <a:off x="1813281" y="4211869"/>
            <a:ext cx="52491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0" dirty="0">
                <a:effectLst/>
                <a:latin typeface="DDG_ProximaNova"/>
              </a:rPr>
              <a:t>Profit vs. Amount Borrowed</a:t>
            </a:r>
            <a:endParaRPr lang="en-US" b="1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B5EE433-28D6-0192-E419-7663B0936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7274" y="284754"/>
            <a:ext cx="3052562" cy="628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79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ECDE2D-A13B-CDAA-0A88-538D8BF2B1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9A0DFC1-FD6E-F5E7-F8D6-EE5D8866CF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1957646"/>
              </p:ext>
            </p:extLst>
          </p:nvPr>
        </p:nvGraphicFramePr>
        <p:xfrm>
          <a:off x="737869" y="459899"/>
          <a:ext cx="5114292" cy="3228975"/>
        </p:xfrm>
        <a:graphic>
          <a:graphicData uri="http://schemas.openxmlformats.org/drawingml/2006/table">
            <a:tbl>
              <a:tblPr/>
              <a:tblGrid>
                <a:gridCol w="987077">
                  <a:extLst>
                    <a:ext uri="{9D8B030D-6E8A-4147-A177-3AD203B41FA5}">
                      <a16:colId xmlns:a16="http://schemas.microsoft.com/office/drawing/2014/main" val="2337616596"/>
                    </a:ext>
                  </a:extLst>
                </a:gridCol>
                <a:gridCol w="987077">
                  <a:extLst>
                    <a:ext uri="{9D8B030D-6E8A-4147-A177-3AD203B41FA5}">
                      <a16:colId xmlns:a16="http://schemas.microsoft.com/office/drawing/2014/main" val="3373193579"/>
                    </a:ext>
                  </a:extLst>
                </a:gridCol>
                <a:gridCol w="1431261">
                  <a:extLst>
                    <a:ext uri="{9D8B030D-6E8A-4147-A177-3AD203B41FA5}">
                      <a16:colId xmlns:a16="http://schemas.microsoft.com/office/drawing/2014/main" val="355713031"/>
                    </a:ext>
                  </a:extLst>
                </a:gridCol>
                <a:gridCol w="1215339">
                  <a:extLst>
                    <a:ext uri="{9D8B030D-6E8A-4147-A177-3AD203B41FA5}">
                      <a16:colId xmlns:a16="http://schemas.microsoft.com/office/drawing/2014/main" val="559333002"/>
                    </a:ext>
                  </a:extLst>
                </a:gridCol>
                <a:gridCol w="493538">
                  <a:extLst>
                    <a:ext uri="{9D8B030D-6E8A-4147-A177-3AD203B41FA5}">
                      <a16:colId xmlns:a16="http://schemas.microsoft.com/office/drawing/2014/main" val="2235189736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Eunice Valeria Estrada Nieves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19574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69921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Activity: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Snack bar and trays for events</a:t>
                      </a:r>
                      <a:endParaRPr lang="es-ES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6059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20349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695479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301617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0755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27971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14422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55569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789614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5803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03077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3137140"/>
                  </a:ext>
                </a:extLst>
              </a:tr>
            </a:tbl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3A8EB368-6DE4-C141-8896-308D72D2B7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67" t="7387" r="7172"/>
          <a:stretch/>
        </p:blipFill>
        <p:spPr>
          <a:xfrm>
            <a:off x="6997712" y="519983"/>
            <a:ext cx="2994244" cy="233128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3A907DF-85D4-326A-F151-BF5550A1C9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4726"/>
          <a:stretch/>
        </p:blipFill>
        <p:spPr>
          <a:xfrm>
            <a:off x="5003077" y="209142"/>
            <a:ext cx="1869222" cy="366874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FEF82AE-6231-FEDD-D640-6026E76D5E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885" y="1855303"/>
            <a:ext cx="3588053" cy="423718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7466EE5-C1C2-568C-4848-BEBE9528AE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7369" y="148577"/>
            <a:ext cx="1950522" cy="3280423"/>
          </a:xfrm>
          <a:prstGeom prst="rect">
            <a:avLst/>
          </a:prstGeom>
        </p:spPr>
      </p:pic>
      <p:pic>
        <p:nvPicPr>
          <p:cNvPr id="3" name="Picture 2" descr="A person handing food to a person&#10;&#10;AI-generated content may be incorrect.">
            <a:extLst>
              <a:ext uri="{FF2B5EF4-FFF2-40B4-BE49-F238E27FC236}">
                <a16:creationId xmlns:a16="http://schemas.microsoft.com/office/drawing/2014/main" id="{6599A5E3-9DF5-4192-6BB9-DC6249FB99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008" y="3975851"/>
            <a:ext cx="2098598" cy="2798130"/>
          </a:xfrm>
          <a:prstGeom prst="rect">
            <a:avLst/>
          </a:prstGeom>
        </p:spPr>
      </p:pic>
      <p:pic>
        <p:nvPicPr>
          <p:cNvPr id="7" name="Picture 6" descr="A person making food on a grill&#10;&#10;AI-generated content may be incorrect.">
            <a:extLst>
              <a:ext uri="{FF2B5EF4-FFF2-40B4-BE49-F238E27FC236}">
                <a16:creationId xmlns:a16="http://schemas.microsoft.com/office/drawing/2014/main" id="{1DD43940-A2B3-434C-FC5E-C3DAF1B561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1" t="6030" r="19420" b="18713"/>
          <a:stretch/>
        </p:blipFill>
        <p:spPr>
          <a:xfrm>
            <a:off x="9960614" y="3689317"/>
            <a:ext cx="2116463" cy="2956707"/>
          </a:xfrm>
          <a:prstGeom prst="rect">
            <a:avLst/>
          </a:prstGeom>
        </p:spPr>
      </p:pic>
      <p:pic>
        <p:nvPicPr>
          <p:cNvPr id="5" name="Picture 4" descr="A box with a black box with a white cover&#10;&#10;AI-generated content may be incorrect.">
            <a:extLst>
              <a:ext uri="{FF2B5EF4-FFF2-40B4-BE49-F238E27FC236}">
                <a16:creationId xmlns:a16="http://schemas.microsoft.com/office/drawing/2014/main" id="{D4199872-4862-4B6F-C3C4-1F4994D05A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806" y="3225694"/>
            <a:ext cx="2427419" cy="323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82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96330D-CB62-5E56-375F-7F98029A0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203B4B-39D7-0FD8-79B0-57C0127DC4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41" t="18106" r="8642" b="16269"/>
          <a:stretch/>
        </p:blipFill>
        <p:spPr>
          <a:xfrm>
            <a:off x="1112663" y="4301836"/>
            <a:ext cx="5427591" cy="2434981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71EE7E2-6B72-7BD2-6957-A55FFF0686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0716644"/>
              </p:ext>
            </p:extLst>
          </p:nvPr>
        </p:nvGraphicFramePr>
        <p:xfrm>
          <a:off x="1062065" y="160641"/>
          <a:ext cx="5330422" cy="4028972"/>
        </p:xfrm>
        <a:graphic>
          <a:graphicData uri="http://schemas.openxmlformats.org/drawingml/2006/table">
            <a:tbl>
              <a:tblPr/>
              <a:tblGrid>
                <a:gridCol w="1028791">
                  <a:extLst>
                    <a:ext uri="{9D8B030D-6E8A-4147-A177-3AD203B41FA5}">
                      <a16:colId xmlns:a16="http://schemas.microsoft.com/office/drawing/2014/main" val="2337616596"/>
                    </a:ext>
                  </a:extLst>
                </a:gridCol>
                <a:gridCol w="1028791">
                  <a:extLst>
                    <a:ext uri="{9D8B030D-6E8A-4147-A177-3AD203B41FA5}">
                      <a16:colId xmlns:a16="http://schemas.microsoft.com/office/drawing/2014/main" val="3373193579"/>
                    </a:ext>
                  </a:extLst>
                </a:gridCol>
                <a:gridCol w="1491746">
                  <a:extLst>
                    <a:ext uri="{9D8B030D-6E8A-4147-A177-3AD203B41FA5}">
                      <a16:colId xmlns:a16="http://schemas.microsoft.com/office/drawing/2014/main" val="355713031"/>
                    </a:ext>
                  </a:extLst>
                </a:gridCol>
                <a:gridCol w="1266699">
                  <a:extLst>
                    <a:ext uri="{9D8B030D-6E8A-4147-A177-3AD203B41FA5}">
                      <a16:colId xmlns:a16="http://schemas.microsoft.com/office/drawing/2014/main" val="559333002"/>
                    </a:ext>
                  </a:extLst>
                </a:gridCol>
                <a:gridCol w="514395">
                  <a:extLst>
                    <a:ext uri="{9D8B030D-6E8A-4147-A177-3AD203B41FA5}">
                      <a16:colId xmlns:a16="http://schemas.microsoft.com/office/drawing/2014/main" val="2235189736"/>
                    </a:ext>
                  </a:extLst>
                </a:gridCol>
              </a:tblGrid>
              <a:tr h="3316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Pedro Estrada Rincón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195742"/>
                  </a:ext>
                </a:extLst>
              </a:tr>
              <a:tr h="3316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699216"/>
                  </a:ext>
                </a:extLst>
              </a:tr>
              <a:tr h="331603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Activity: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Open-Air Stall</a:t>
                      </a:r>
                      <a:endParaRPr lang="es-ES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60597"/>
                  </a:ext>
                </a:extLst>
              </a:tr>
              <a:tr h="196889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203492"/>
                  </a:ext>
                </a:extLst>
              </a:tr>
              <a:tr h="464244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CYCLE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AMOUNT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MONTHLY BUSINESS PROFIT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4809564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750.00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6954797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8,000.00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1,440.00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3016177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11,000.00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2,200.00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075504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2,200.00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279717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3,750.00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144220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5,600.00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555695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23,000.00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6,900.00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7896141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8,000.00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58037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10,500.00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030773"/>
                  </a:ext>
                </a:extLst>
              </a:tr>
              <a:tr h="237303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14,000.00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(In Pesos)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3137140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C5B55D2-4D3B-278F-4A6F-65B852732937}"/>
              </a:ext>
            </a:extLst>
          </p:cNvPr>
          <p:cNvSpPr txBox="1"/>
          <p:nvPr/>
        </p:nvSpPr>
        <p:spPr>
          <a:xfrm>
            <a:off x="2310938" y="4357067"/>
            <a:ext cx="3608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0" dirty="0">
                <a:effectLst/>
                <a:latin typeface="DDG_ProximaNova"/>
              </a:rPr>
              <a:t>Profit vs. Amount Borrowed</a:t>
            </a:r>
            <a:endParaRPr lang="en-US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D87480-C2D0-3DB2-25E8-7823DC299B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3967"/>
          <a:stretch/>
        </p:blipFill>
        <p:spPr>
          <a:xfrm>
            <a:off x="7312397" y="374934"/>
            <a:ext cx="4112640" cy="619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38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CAC464-3CE5-1BEA-C2A4-6EDD99854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FBE2307-9B22-891C-3080-CDBCF05B18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640437"/>
              </p:ext>
            </p:extLst>
          </p:nvPr>
        </p:nvGraphicFramePr>
        <p:xfrm>
          <a:off x="737869" y="459899"/>
          <a:ext cx="5114292" cy="3276605"/>
        </p:xfrm>
        <a:graphic>
          <a:graphicData uri="http://schemas.openxmlformats.org/drawingml/2006/table">
            <a:tbl>
              <a:tblPr/>
              <a:tblGrid>
                <a:gridCol w="987077">
                  <a:extLst>
                    <a:ext uri="{9D8B030D-6E8A-4147-A177-3AD203B41FA5}">
                      <a16:colId xmlns:a16="http://schemas.microsoft.com/office/drawing/2014/main" val="2337616596"/>
                    </a:ext>
                  </a:extLst>
                </a:gridCol>
                <a:gridCol w="987077">
                  <a:extLst>
                    <a:ext uri="{9D8B030D-6E8A-4147-A177-3AD203B41FA5}">
                      <a16:colId xmlns:a16="http://schemas.microsoft.com/office/drawing/2014/main" val="3373193579"/>
                    </a:ext>
                  </a:extLst>
                </a:gridCol>
                <a:gridCol w="1431261">
                  <a:extLst>
                    <a:ext uri="{9D8B030D-6E8A-4147-A177-3AD203B41FA5}">
                      <a16:colId xmlns:a16="http://schemas.microsoft.com/office/drawing/2014/main" val="355713031"/>
                    </a:ext>
                  </a:extLst>
                </a:gridCol>
                <a:gridCol w="1215339">
                  <a:extLst>
                    <a:ext uri="{9D8B030D-6E8A-4147-A177-3AD203B41FA5}">
                      <a16:colId xmlns:a16="http://schemas.microsoft.com/office/drawing/2014/main" val="559333002"/>
                    </a:ext>
                  </a:extLst>
                </a:gridCol>
                <a:gridCol w="493538">
                  <a:extLst>
                    <a:ext uri="{9D8B030D-6E8A-4147-A177-3AD203B41FA5}">
                      <a16:colId xmlns:a16="http://schemas.microsoft.com/office/drawing/2014/main" val="2235189736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Pedro Estrada Rincón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19574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69921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Activity: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Open-Air Stall</a:t>
                      </a:r>
                      <a:endParaRPr lang="es-ES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6059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20349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695479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301617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0755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27971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14422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55569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789614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5803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03077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313714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D77277D-0B99-5418-365F-1EB829500A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3967"/>
          <a:stretch/>
        </p:blipFill>
        <p:spPr>
          <a:xfrm>
            <a:off x="4275924" y="72402"/>
            <a:ext cx="2525810" cy="38029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AF1FCB-9027-7633-3A9A-D27F110B25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0361" y="264919"/>
            <a:ext cx="4818742" cy="33137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6D9896-B5C3-C44D-FCAC-774102B79E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943" y="1597769"/>
            <a:ext cx="2919011" cy="4901179"/>
          </a:xfrm>
          <a:prstGeom prst="rect">
            <a:avLst/>
          </a:prstGeom>
        </p:spPr>
      </p:pic>
      <p:pic>
        <p:nvPicPr>
          <p:cNvPr id="3" name="Picture 2" descr="A group of people standing in a line outside&#10;&#10;AI-generated content may be incorrect.">
            <a:extLst>
              <a:ext uri="{FF2B5EF4-FFF2-40B4-BE49-F238E27FC236}">
                <a16:creationId xmlns:a16="http://schemas.microsoft.com/office/drawing/2014/main" id="{114AF55F-C98B-18C1-03DB-B40D13FDAB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1173" y="4085706"/>
            <a:ext cx="3395849" cy="2546888"/>
          </a:xfrm>
          <a:prstGeom prst="rect">
            <a:avLst/>
          </a:prstGeom>
        </p:spPr>
      </p:pic>
      <p:pic>
        <p:nvPicPr>
          <p:cNvPr id="10" name="Picture 9" descr="A person in a mask at a flea market&#10;&#10;AI-generated content may be incorrect.">
            <a:extLst>
              <a:ext uri="{FF2B5EF4-FFF2-40B4-BE49-F238E27FC236}">
                <a16:creationId xmlns:a16="http://schemas.microsoft.com/office/drawing/2014/main" id="{B44F8F32-1A46-BA41-0160-30DDA777A6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490"/>
          <a:stretch/>
        </p:blipFill>
        <p:spPr>
          <a:xfrm>
            <a:off x="8259074" y="3789724"/>
            <a:ext cx="2816494" cy="2910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11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312669-400D-FCE1-7AEA-7B25F5BAC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3B42A9-8974-7311-4C0A-4B68BF2435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69" t="18741" r="7785" b="17121"/>
          <a:stretch/>
        </p:blipFill>
        <p:spPr>
          <a:xfrm>
            <a:off x="897983" y="4330931"/>
            <a:ext cx="5943662" cy="2348345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36D0590-F386-8FFE-9440-344AC26720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33987"/>
              </p:ext>
            </p:extLst>
          </p:nvPr>
        </p:nvGraphicFramePr>
        <p:xfrm>
          <a:off x="627611" y="253538"/>
          <a:ext cx="5872941" cy="4227027"/>
        </p:xfrm>
        <a:graphic>
          <a:graphicData uri="http://schemas.openxmlformats.org/drawingml/2006/table">
            <a:tbl>
              <a:tblPr/>
              <a:tblGrid>
                <a:gridCol w="1133499">
                  <a:extLst>
                    <a:ext uri="{9D8B030D-6E8A-4147-A177-3AD203B41FA5}">
                      <a16:colId xmlns:a16="http://schemas.microsoft.com/office/drawing/2014/main" val="2337616596"/>
                    </a:ext>
                  </a:extLst>
                </a:gridCol>
                <a:gridCol w="1133499">
                  <a:extLst>
                    <a:ext uri="{9D8B030D-6E8A-4147-A177-3AD203B41FA5}">
                      <a16:colId xmlns:a16="http://schemas.microsoft.com/office/drawing/2014/main" val="3373193579"/>
                    </a:ext>
                  </a:extLst>
                </a:gridCol>
                <a:gridCol w="1643573">
                  <a:extLst>
                    <a:ext uri="{9D8B030D-6E8A-4147-A177-3AD203B41FA5}">
                      <a16:colId xmlns:a16="http://schemas.microsoft.com/office/drawing/2014/main" val="355713031"/>
                    </a:ext>
                  </a:extLst>
                </a:gridCol>
                <a:gridCol w="1395621">
                  <a:extLst>
                    <a:ext uri="{9D8B030D-6E8A-4147-A177-3AD203B41FA5}">
                      <a16:colId xmlns:a16="http://schemas.microsoft.com/office/drawing/2014/main" val="559333002"/>
                    </a:ext>
                  </a:extLst>
                </a:gridCol>
                <a:gridCol w="566749">
                  <a:extLst>
                    <a:ext uri="{9D8B030D-6E8A-4147-A177-3AD203B41FA5}">
                      <a16:colId xmlns:a16="http://schemas.microsoft.com/office/drawing/2014/main" val="2235189736"/>
                    </a:ext>
                  </a:extLst>
                </a:gridCol>
              </a:tblGrid>
              <a:tr h="347902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Anastacia Bravo Alvarado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195742"/>
                  </a:ext>
                </a:extLst>
              </a:tr>
              <a:tr h="347902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699216"/>
                  </a:ext>
                </a:extLst>
              </a:tr>
              <a:tr h="347902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Activity: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Carnitas Sales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60597"/>
                  </a:ext>
                </a:extLst>
              </a:tr>
              <a:tr h="206568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203492"/>
                  </a:ext>
                </a:extLst>
              </a:tr>
              <a:tr h="48706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CYCLE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AMOUNT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MONTHLY BUSINESS PROFIT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4809564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1,500.00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6954797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3,600.00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3016177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5,500.00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075504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7,500.00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279717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8,400.00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144220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9,600.00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555695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10,500.00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7896141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8,000.00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58037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9,000.00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(In Pesos)</a:t>
                      </a: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030773"/>
                  </a:ext>
                </a:extLst>
              </a:tr>
              <a:tr h="248969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3137140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F0432CA-1D10-E8CA-3BA1-C5E2786A5A45}"/>
              </a:ext>
            </a:extLst>
          </p:cNvPr>
          <p:cNvSpPr txBox="1"/>
          <p:nvPr/>
        </p:nvSpPr>
        <p:spPr>
          <a:xfrm>
            <a:off x="2502555" y="4330931"/>
            <a:ext cx="4268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0" dirty="0">
                <a:effectLst/>
                <a:latin typeface="DDG_ProximaNova"/>
              </a:rPr>
              <a:t>Profit vs. Amount Borrowed</a:t>
            </a:r>
            <a:endParaRPr 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07B339-76C5-C8E0-489B-89CE198497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8552" y="214168"/>
            <a:ext cx="4115837" cy="6429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864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6C2BD7-CE05-A361-7161-A88625291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745F1E8-24AC-C714-AD18-240658B96A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5301024"/>
              </p:ext>
            </p:extLst>
          </p:nvPr>
        </p:nvGraphicFramePr>
        <p:xfrm>
          <a:off x="486295" y="174567"/>
          <a:ext cx="5365866" cy="3632784"/>
        </p:xfrm>
        <a:graphic>
          <a:graphicData uri="http://schemas.openxmlformats.org/drawingml/2006/table">
            <a:tbl>
              <a:tblPr/>
              <a:tblGrid>
                <a:gridCol w="1035632">
                  <a:extLst>
                    <a:ext uri="{9D8B030D-6E8A-4147-A177-3AD203B41FA5}">
                      <a16:colId xmlns:a16="http://schemas.microsoft.com/office/drawing/2014/main" val="2337616596"/>
                    </a:ext>
                  </a:extLst>
                </a:gridCol>
                <a:gridCol w="1035632">
                  <a:extLst>
                    <a:ext uri="{9D8B030D-6E8A-4147-A177-3AD203B41FA5}">
                      <a16:colId xmlns:a16="http://schemas.microsoft.com/office/drawing/2014/main" val="3373193579"/>
                    </a:ext>
                  </a:extLst>
                </a:gridCol>
                <a:gridCol w="1501665">
                  <a:extLst>
                    <a:ext uri="{9D8B030D-6E8A-4147-A177-3AD203B41FA5}">
                      <a16:colId xmlns:a16="http://schemas.microsoft.com/office/drawing/2014/main" val="355713031"/>
                    </a:ext>
                  </a:extLst>
                </a:gridCol>
                <a:gridCol w="1275122">
                  <a:extLst>
                    <a:ext uri="{9D8B030D-6E8A-4147-A177-3AD203B41FA5}">
                      <a16:colId xmlns:a16="http://schemas.microsoft.com/office/drawing/2014/main" val="559333002"/>
                    </a:ext>
                  </a:extLst>
                </a:gridCol>
                <a:gridCol w="517815">
                  <a:extLst>
                    <a:ext uri="{9D8B030D-6E8A-4147-A177-3AD203B41FA5}">
                      <a16:colId xmlns:a16="http://schemas.microsoft.com/office/drawing/2014/main" val="2235189736"/>
                    </a:ext>
                  </a:extLst>
                </a:gridCol>
              </a:tblGrid>
              <a:tr h="337932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Anastacia Bravo Alvarado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195742"/>
                  </a:ext>
                </a:extLst>
              </a:tr>
              <a:tr h="337932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699216"/>
                  </a:ext>
                </a:extLst>
              </a:tr>
              <a:tr h="337932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Activity: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Carnitas Sales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60597"/>
                  </a:ext>
                </a:extLst>
              </a:tr>
              <a:tr h="200648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203492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6954797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3016177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075504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279717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144220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555695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7896141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58037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030773"/>
                  </a:ext>
                </a:extLst>
              </a:tr>
              <a:tr h="241834">
                <a:tc>
                  <a:txBody>
                    <a:bodyPr/>
                    <a:lstStyle/>
                    <a:p>
                      <a:pPr algn="ctr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3137140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005F8B31-4FD8-5309-8DDB-91107C22C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9330" y="3157407"/>
            <a:ext cx="2991602" cy="35675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9BC1808-6E21-01DD-82A5-4D2A60C9E5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4823" y="36796"/>
            <a:ext cx="2413655" cy="37705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F338699-5ECA-71AE-BB12-CDF6DDB57C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449" y="1589076"/>
            <a:ext cx="3009207" cy="4712092"/>
          </a:xfrm>
          <a:prstGeom prst="rect">
            <a:avLst/>
          </a:prstGeom>
        </p:spPr>
      </p:pic>
      <p:pic>
        <p:nvPicPr>
          <p:cNvPr id="5" name="Picture 4" descr="A person standing behind a scale&#10;&#10;AI-generated content may be incorrect.">
            <a:extLst>
              <a:ext uri="{FF2B5EF4-FFF2-40B4-BE49-F238E27FC236}">
                <a16:creationId xmlns:a16="http://schemas.microsoft.com/office/drawing/2014/main" id="{07F9E913-63C4-A4AF-E195-4A3BEC8DCB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6551" y="140634"/>
            <a:ext cx="3792553" cy="2844414"/>
          </a:xfrm>
          <a:prstGeom prst="rect">
            <a:avLst/>
          </a:prstGeom>
        </p:spPr>
      </p:pic>
      <p:pic>
        <p:nvPicPr>
          <p:cNvPr id="7" name="Picture 6" descr="A group of women standing at a counter&#10;&#10;AI-generated content may be incorrect.">
            <a:extLst>
              <a:ext uri="{FF2B5EF4-FFF2-40B4-BE49-F238E27FC236}">
                <a16:creationId xmlns:a16="http://schemas.microsoft.com/office/drawing/2014/main" id="{F7F3B3B8-7F2C-5ED6-A753-712EF243330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71"/>
          <a:stretch/>
        </p:blipFill>
        <p:spPr>
          <a:xfrm>
            <a:off x="4838007" y="3991985"/>
            <a:ext cx="3126169" cy="276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11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BFA02-F21A-DBC4-9E3F-6A10E37EE3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81C2A69-A0FC-2E05-D511-3B97DD3316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99" t="20391" r="5559" b="19744"/>
          <a:stretch/>
        </p:blipFill>
        <p:spPr>
          <a:xfrm>
            <a:off x="3849674" y="4434840"/>
            <a:ext cx="5954332" cy="2292511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464DE86-6686-4FE9-AC31-CEB442AE7F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529550"/>
              </p:ext>
            </p:extLst>
          </p:nvPr>
        </p:nvGraphicFramePr>
        <p:xfrm>
          <a:off x="737869" y="459899"/>
          <a:ext cx="5114292" cy="5666432"/>
        </p:xfrm>
        <a:graphic>
          <a:graphicData uri="http://schemas.openxmlformats.org/drawingml/2006/table">
            <a:tbl>
              <a:tblPr/>
              <a:tblGrid>
                <a:gridCol w="987077">
                  <a:extLst>
                    <a:ext uri="{9D8B030D-6E8A-4147-A177-3AD203B41FA5}">
                      <a16:colId xmlns:a16="http://schemas.microsoft.com/office/drawing/2014/main" val="2337616596"/>
                    </a:ext>
                  </a:extLst>
                </a:gridCol>
                <a:gridCol w="987077">
                  <a:extLst>
                    <a:ext uri="{9D8B030D-6E8A-4147-A177-3AD203B41FA5}">
                      <a16:colId xmlns:a16="http://schemas.microsoft.com/office/drawing/2014/main" val="3373193579"/>
                    </a:ext>
                  </a:extLst>
                </a:gridCol>
                <a:gridCol w="1431261">
                  <a:extLst>
                    <a:ext uri="{9D8B030D-6E8A-4147-A177-3AD203B41FA5}">
                      <a16:colId xmlns:a16="http://schemas.microsoft.com/office/drawing/2014/main" val="355713031"/>
                    </a:ext>
                  </a:extLst>
                </a:gridCol>
                <a:gridCol w="1215339">
                  <a:extLst>
                    <a:ext uri="{9D8B030D-6E8A-4147-A177-3AD203B41FA5}">
                      <a16:colId xmlns:a16="http://schemas.microsoft.com/office/drawing/2014/main" val="559333002"/>
                    </a:ext>
                  </a:extLst>
                </a:gridCol>
                <a:gridCol w="493538">
                  <a:extLst>
                    <a:ext uri="{9D8B030D-6E8A-4147-A177-3AD203B41FA5}">
                      <a16:colId xmlns:a16="http://schemas.microsoft.com/office/drawing/2014/main" val="2235189736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Reyna Berónica Munguía Salazar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19574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69921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Activity: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Bread and Empanadas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6059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20349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CYCLE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AMOUNT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</a:rPr>
                        <a:t>MONTHLY BUSINESS PROFIT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480956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4,000.00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400.00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(In Pesos)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695479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7,000.00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840.00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301617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1,500.00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0755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13,000.00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2,340.00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27971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4,000.00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800.00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14422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660.00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55569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7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4,000.00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789614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8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1,400.00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5803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9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6,000.00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1,800.00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03077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313714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11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1,750.00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756836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12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1,900.00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05831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13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511017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14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7,000.00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2,940.00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5717159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15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8,000.00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3,600.00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01384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16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7,200.00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769549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17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479585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18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15,000.00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7,800.00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34148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19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10,000.00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US" sz="14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+mn-ea"/>
                          <a:cs typeface="+mn-cs"/>
                        </a:rPr>
                        <a:t>5,500.00</a:t>
                      </a: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1195080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6A76BCC-1211-458E-11C9-A179E4AEE7BC}"/>
              </a:ext>
            </a:extLst>
          </p:cNvPr>
          <p:cNvSpPr txBox="1"/>
          <p:nvPr/>
        </p:nvSpPr>
        <p:spPr>
          <a:xfrm>
            <a:off x="4477338" y="4498615"/>
            <a:ext cx="52491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0" dirty="0">
                <a:effectLst/>
                <a:latin typeface="DDG_ProximaNova"/>
              </a:rPr>
              <a:t>Profit vs. Amount Borrowed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BCC59C-643A-03BB-1245-F1B1BC9A18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6372"/>
          <a:stretch/>
        </p:blipFill>
        <p:spPr>
          <a:xfrm>
            <a:off x="8807814" y="71931"/>
            <a:ext cx="2721939" cy="4209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601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4D1AE5-CD7E-EDB8-B08B-0704E8B607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E2F61D4-425E-43D2-B07C-E9C803CEBF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0156209"/>
              </p:ext>
            </p:extLst>
          </p:nvPr>
        </p:nvGraphicFramePr>
        <p:xfrm>
          <a:off x="737869" y="459899"/>
          <a:ext cx="5114292" cy="5239712"/>
        </p:xfrm>
        <a:graphic>
          <a:graphicData uri="http://schemas.openxmlformats.org/drawingml/2006/table">
            <a:tbl>
              <a:tblPr/>
              <a:tblGrid>
                <a:gridCol w="987077">
                  <a:extLst>
                    <a:ext uri="{9D8B030D-6E8A-4147-A177-3AD203B41FA5}">
                      <a16:colId xmlns:a16="http://schemas.microsoft.com/office/drawing/2014/main" val="2337616596"/>
                    </a:ext>
                  </a:extLst>
                </a:gridCol>
                <a:gridCol w="987077">
                  <a:extLst>
                    <a:ext uri="{9D8B030D-6E8A-4147-A177-3AD203B41FA5}">
                      <a16:colId xmlns:a16="http://schemas.microsoft.com/office/drawing/2014/main" val="3373193579"/>
                    </a:ext>
                  </a:extLst>
                </a:gridCol>
                <a:gridCol w="1431261">
                  <a:extLst>
                    <a:ext uri="{9D8B030D-6E8A-4147-A177-3AD203B41FA5}">
                      <a16:colId xmlns:a16="http://schemas.microsoft.com/office/drawing/2014/main" val="355713031"/>
                    </a:ext>
                  </a:extLst>
                </a:gridCol>
                <a:gridCol w="1215339">
                  <a:extLst>
                    <a:ext uri="{9D8B030D-6E8A-4147-A177-3AD203B41FA5}">
                      <a16:colId xmlns:a16="http://schemas.microsoft.com/office/drawing/2014/main" val="559333002"/>
                    </a:ext>
                  </a:extLst>
                </a:gridCol>
                <a:gridCol w="493538">
                  <a:extLst>
                    <a:ext uri="{9D8B030D-6E8A-4147-A177-3AD203B41FA5}">
                      <a16:colId xmlns:a16="http://schemas.microsoft.com/office/drawing/2014/main" val="2235189736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Reyna Berónica Munguía Salazar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19574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Age: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69921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Activity: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Bread and Empanadas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66059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20349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1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695479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301617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0755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27971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814422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55569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789614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5803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03077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313714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756836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05831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511017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5717159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01384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769549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479585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34148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endParaRPr lang="en-US" sz="1400" b="0" i="0" u="none" strike="noStrike" kern="1200" dirty="0">
                        <a:solidFill>
                          <a:srgbClr val="000000"/>
                        </a:solidFill>
                        <a:effectLst/>
                        <a:latin typeface="Arial Narrow" panose="020B0606020202030204" pitchFamily="34" charset="0"/>
                        <a:ea typeface="+mn-ea"/>
                        <a:cs typeface="+mn-cs"/>
                      </a:endParaRPr>
                    </a:p>
                  </a:txBody>
                  <a:tcPr marL="4763" marR="4763" marT="47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119508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E2EE8E8-55A5-473D-53BC-21FB28CC8B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518"/>
          <a:stretch/>
        </p:blipFill>
        <p:spPr>
          <a:xfrm>
            <a:off x="5587308" y="83747"/>
            <a:ext cx="2316649" cy="35768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696226-221F-649F-EC2B-878B9B4D17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5065" y="108996"/>
            <a:ext cx="2783943" cy="35263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4A0AAA2-05C5-33E1-4C2F-DF6A5AABF5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415" y="1763163"/>
            <a:ext cx="3948556" cy="4851633"/>
          </a:xfrm>
          <a:prstGeom prst="rect">
            <a:avLst/>
          </a:prstGeom>
        </p:spPr>
      </p:pic>
      <p:pic>
        <p:nvPicPr>
          <p:cNvPr id="3" name="Picture 2" descr="A person holding food in a table&#10;&#10;AI-generated content may be incorrect.">
            <a:extLst>
              <a:ext uri="{FF2B5EF4-FFF2-40B4-BE49-F238E27FC236}">
                <a16:creationId xmlns:a16="http://schemas.microsoft.com/office/drawing/2014/main" id="{7489D562-09C0-5BB8-458B-FFF655DDAD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2950" y="3756362"/>
            <a:ext cx="2241274" cy="2988365"/>
          </a:xfrm>
          <a:prstGeom prst="rect">
            <a:avLst/>
          </a:prstGeom>
        </p:spPr>
      </p:pic>
      <p:pic>
        <p:nvPicPr>
          <p:cNvPr id="9" name="Picture 8" descr="A group of people standing around a table&#10;&#10;AI-generated content may be incorrect.">
            <a:extLst>
              <a:ext uri="{FF2B5EF4-FFF2-40B4-BE49-F238E27FC236}">
                <a16:creationId xmlns:a16="http://schemas.microsoft.com/office/drawing/2014/main" id="{C177E00F-7E6E-69C8-6546-D6596F7CC6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9737" y="3883422"/>
            <a:ext cx="3714941" cy="2786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601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39C700E-4D4C-5057-5E0F-FFB5DCAD3F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4885242"/>
              </p:ext>
            </p:extLst>
          </p:nvPr>
        </p:nvGraphicFramePr>
        <p:xfrm>
          <a:off x="265177" y="205328"/>
          <a:ext cx="11658597" cy="486756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325759">
                  <a:extLst>
                    <a:ext uri="{9D8B030D-6E8A-4147-A177-3AD203B41FA5}">
                      <a16:colId xmlns:a16="http://schemas.microsoft.com/office/drawing/2014/main" val="325395895"/>
                    </a:ext>
                  </a:extLst>
                </a:gridCol>
                <a:gridCol w="2400263">
                  <a:extLst>
                    <a:ext uri="{9D8B030D-6E8A-4147-A177-3AD203B41FA5}">
                      <a16:colId xmlns:a16="http://schemas.microsoft.com/office/drawing/2014/main" val="3953203409"/>
                    </a:ext>
                  </a:extLst>
                </a:gridCol>
                <a:gridCol w="2400263">
                  <a:extLst>
                    <a:ext uri="{9D8B030D-6E8A-4147-A177-3AD203B41FA5}">
                      <a16:colId xmlns:a16="http://schemas.microsoft.com/office/drawing/2014/main" val="4112892223"/>
                    </a:ext>
                  </a:extLst>
                </a:gridCol>
                <a:gridCol w="2266156">
                  <a:extLst>
                    <a:ext uri="{9D8B030D-6E8A-4147-A177-3AD203B41FA5}">
                      <a16:colId xmlns:a16="http://schemas.microsoft.com/office/drawing/2014/main" val="308894082"/>
                    </a:ext>
                  </a:extLst>
                </a:gridCol>
                <a:gridCol w="2266156">
                  <a:extLst>
                    <a:ext uri="{9D8B030D-6E8A-4147-A177-3AD203B41FA5}">
                      <a16:colId xmlns:a16="http://schemas.microsoft.com/office/drawing/2014/main" val="804820632"/>
                    </a:ext>
                  </a:extLst>
                </a:gridCol>
              </a:tblGrid>
              <a:tr h="362112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s-MX" sz="1800" b="1" u="none" strike="noStrike" dirty="0">
                          <a:effectLst/>
                        </a:rPr>
                        <a:t>                                             LOAN INFORMATION JUNE 2025</a:t>
                      </a:r>
                      <a:endParaRPr lang="es-MX" sz="18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 hMerge="1">
                  <a:txBody>
                    <a:bodyPr/>
                    <a:lstStyle/>
                    <a:p>
                      <a:endParaRPr lang="es-ES_tradnl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_tradnl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_tradnl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s-MX" sz="18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3281628761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l" fontAlgn="b"/>
                      <a:endParaRPr lang="es-MX" sz="1800" b="0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s-MX" sz="1800" b="1" u="none" strike="noStrike" dirty="0">
                          <a:effectLst/>
                        </a:rPr>
                        <a:t>Hermosillo</a:t>
                      </a:r>
                      <a:endParaRPr lang="es-MX" sz="18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 hMerge="1">
                  <a:txBody>
                    <a:bodyPr/>
                    <a:lstStyle/>
                    <a:p>
                      <a:endParaRPr lang="es-ES_tradnl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1800" b="1" u="none" strike="noStrike" dirty="0">
                          <a:effectLst/>
                        </a:rPr>
                        <a:t>Nogales</a:t>
                      </a:r>
                      <a:endParaRPr lang="es-MX" sz="18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s-MX" sz="18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1048640461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l" fontAlgn="b"/>
                      <a:endParaRPr lang="es-MX" sz="1800" b="0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1800" b="1" u="none" strike="noStrike">
                          <a:effectLst/>
                        </a:rPr>
                        <a:t>GG14</a:t>
                      </a:r>
                      <a:endParaRPr lang="es-MX" sz="1800" b="1" i="0" u="none" strike="noStrike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1800" b="1" u="none" strike="noStrike" dirty="0">
                          <a:effectLst/>
                        </a:rPr>
                        <a:t>GG15</a:t>
                      </a:r>
                      <a:endParaRPr lang="es-MX" sz="18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1800" b="1" u="none" strike="noStrike">
                          <a:effectLst/>
                        </a:rPr>
                        <a:t>GG16</a:t>
                      </a:r>
                      <a:endParaRPr lang="es-MX" sz="1800" b="1" i="0" u="none" strike="noStrike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Rotary AZ </a:t>
                      </a:r>
                      <a:r>
                        <a:rPr lang="es-MX" sz="18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Microcredits</a:t>
                      </a:r>
                      <a:endParaRPr lang="es-MX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1782646925"/>
                  </a:ext>
                </a:extLst>
              </a:tr>
              <a:tr h="555173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 dirty="0" err="1">
                          <a:effectLst/>
                        </a:rPr>
                        <a:t>Initial</a:t>
                      </a:r>
                      <a:r>
                        <a:rPr lang="es-MX" sz="2000" b="1" u="none" strike="noStrike" dirty="0">
                          <a:effectLst/>
                        </a:rPr>
                        <a:t> Loan </a:t>
                      </a:r>
                      <a:r>
                        <a:rPr lang="es-MX" sz="2000" b="1" u="none" strike="noStrike" dirty="0" err="1">
                          <a:effectLst/>
                        </a:rPr>
                        <a:t>Amount</a:t>
                      </a:r>
                      <a:endParaRPr lang="es-MX" sz="20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1800" u="none" strike="noStrike" dirty="0">
                          <a:effectLst/>
                        </a:rPr>
                        <a:t>1,656,900 Pesos</a:t>
                      </a:r>
                    </a:p>
                    <a:p>
                      <a:pPr algn="ctr" fontAlgn="b"/>
                      <a:r>
                        <a:rPr lang="es-MX" sz="1400" u="none" strike="noStrike" dirty="0">
                          <a:effectLst/>
                        </a:rPr>
                        <a:t>($105,000)</a:t>
                      </a:r>
                      <a:endParaRPr lang="es-MX" sz="2000" b="0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1800" u="none" strike="noStrike" dirty="0">
                          <a:effectLst/>
                        </a:rPr>
                        <a:t>1,550,848 Pesos</a:t>
                      </a:r>
                    </a:p>
                    <a:p>
                      <a:pPr algn="ctr" fontAlgn="b"/>
                      <a:r>
                        <a:rPr lang="es-MX" sz="1400" u="none" strike="noStrike" dirty="0">
                          <a:effectLst/>
                        </a:rPr>
                        <a:t>($83,200)</a:t>
                      </a:r>
                      <a:endParaRPr lang="es-MX" sz="2000" b="0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1800" u="none" strike="noStrike" dirty="0">
                          <a:effectLst/>
                        </a:rPr>
                        <a:t>1,693,393 Pesos </a:t>
                      </a:r>
                      <a:r>
                        <a:rPr lang="es-MX" sz="1400" u="none" strike="noStrike" dirty="0">
                          <a:effectLst/>
                        </a:rPr>
                        <a:t>($88,892)</a:t>
                      </a:r>
                      <a:endParaRPr lang="es-MX" sz="1400" b="0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1,482,772 Pesos</a:t>
                      </a:r>
                    </a:p>
                    <a:p>
                      <a:pPr algn="ctr" fontAlgn="b"/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($70,000) *</a:t>
                      </a:r>
                      <a:endParaRPr lang="es-MX" sz="1100" b="0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3413659413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>
                          <a:effectLst/>
                        </a:rPr>
                        <a:t># Loan Cycles</a:t>
                      </a:r>
                      <a:endParaRPr lang="es-MX" sz="2000" b="1" i="0" u="none" strike="noStrike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16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14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0" i="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</a:rPr>
                        <a:t>12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0" i="0" u="none" strike="noStrike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2</a:t>
                      </a: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2004046024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 dirty="0" err="1">
                          <a:effectLst/>
                        </a:rPr>
                        <a:t>Amount</a:t>
                      </a:r>
                      <a:r>
                        <a:rPr lang="es-MX" sz="2000" b="1" u="none" strike="noStrike" dirty="0">
                          <a:effectLst/>
                        </a:rPr>
                        <a:t> </a:t>
                      </a:r>
                      <a:r>
                        <a:rPr lang="es-MX" sz="2000" b="1" u="none" strike="noStrike" dirty="0" err="1">
                          <a:effectLst/>
                        </a:rPr>
                        <a:t>Loaned</a:t>
                      </a:r>
                      <a:endParaRPr lang="es-MX" sz="20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 34,160,000 Pesos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 24,194,000 Pesos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 23,167,080 Pesos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1,357,000 Pesos</a:t>
                      </a: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3774687988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 dirty="0">
                          <a:effectLst/>
                        </a:rPr>
                        <a:t>30 </a:t>
                      </a:r>
                      <a:r>
                        <a:rPr lang="es-MX" sz="2000" b="1" u="none" strike="noStrike" dirty="0" err="1">
                          <a:effectLst/>
                        </a:rPr>
                        <a:t>Days</a:t>
                      </a:r>
                      <a:r>
                        <a:rPr lang="es-MX" sz="2000" b="1" u="none" strike="noStrike" dirty="0">
                          <a:effectLst/>
                        </a:rPr>
                        <a:t> </a:t>
                      </a:r>
                      <a:r>
                        <a:rPr lang="es-MX" sz="2000" b="1" u="none" strike="noStrike" dirty="0" err="1">
                          <a:effectLst/>
                        </a:rPr>
                        <a:t>Delinquent</a:t>
                      </a:r>
                      <a:endParaRPr lang="es-MX" sz="20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0.74%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0.67%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0.65%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s-MX" sz="2000" b="0" i="0" u="none" strike="noStrike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4077041560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 dirty="0">
                          <a:effectLst/>
                        </a:rPr>
                        <a:t>60 </a:t>
                      </a:r>
                      <a:r>
                        <a:rPr lang="es-MX" sz="2000" b="1" u="none" strike="noStrike" dirty="0" err="1">
                          <a:effectLst/>
                        </a:rPr>
                        <a:t>Days</a:t>
                      </a:r>
                      <a:r>
                        <a:rPr lang="es-MX" sz="2000" b="1" u="none" strike="noStrike" dirty="0">
                          <a:effectLst/>
                        </a:rPr>
                        <a:t> </a:t>
                      </a:r>
                      <a:r>
                        <a:rPr lang="es-MX" sz="2000" b="1" u="none" strike="noStrike" dirty="0" err="1">
                          <a:effectLst/>
                        </a:rPr>
                        <a:t>Delinquent</a:t>
                      </a:r>
                      <a:endParaRPr lang="es-MX" sz="20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0.83%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0.84%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0.67%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s-MX" sz="2000" b="0" i="0" u="none" strike="noStrike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2782689094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 dirty="0">
                          <a:effectLst/>
                        </a:rPr>
                        <a:t>90 </a:t>
                      </a:r>
                      <a:r>
                        <a:rPr lang="es-MX" sz="2000" b="1" u="none" strike="noStrike" dirty="0" err="1">
                          <a:effectLst/>
                        </a:rPr>
                        <a:t>Days</a:t>
                      </a:r>
                      <a:r>
                        <a:rPr lang="es-MX" sz="2000" b="1" u="none" strike="noStrike" dirty="0">
                          <a:effectLst/>
                        </a:rPr>
                        <a:t> </a:t>
                      </a:r>
                      <a:r>
                        <a:rPr lang="es-MX" sz="2000" b="1" u="none" strike="noStrike" dirty="0" err="1">
                          <a:effectLst/>
                        </a:rPr>
                        <a:t>Delinquent</a:t>
                      </a:r>
                      <a:endParaRPr lang="es-MX" sz="20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0.81%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s-MX" sz="2000" u="none" strike="noStrike" kern="1200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0.91%</a:t>
                      </a: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0.69%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s-MX" sz="2000" b="0" i="0" u="none" strike="noStrike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3971258667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 dirty="0">
                          <a:effectLst/>
                        </a:rPr>
                        <a:t>120 </a:t>
                      </a:r>
                      <a:r>
                        <a:rPr lang="es-MX" sz="2000" b="1" u="none" strike="noStrike" dirty="0" err="1">
                          <a:effectLst/>
                        </a:rPr>
                        <a:t>Days</a:t>
                      </a:r>
                      <a:r>
                        <a:rPr lang="es-MX" sz="2000" b="1" u="none" strike="noStrike" dirty="0">
                          <a:effectLst/>
                        </a:rPr>
                        <a:t> </a:t>
                      </a:r>
                      <a:r>
                        <a:rPr lang="es-MX" sz="2000" b="1" u="none" strike="noStrike" dirty="0" err="1">
                          <a:effectLst/>
                        </a:rPr>
                        <a:t>Delinquent</a:t>
                      </a:r>
                      <a:endParaRPr lang="es-MX" sz="20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0.75%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1.04%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0.57%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s-MX" sz="2000" b="0" i="0" u="none" strike="noStrike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3557077765"/>
                  </a:ext>
                </a:extLst>
              </a:tr>
              <a:tr h="362112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 dirty="0">
                          <a:effectLst/>
                        </a:rPr>
                        <a:t>Total </a:t>
                      </a:r>
                      <a:r>
                        <a:rPr lang="es-MX" sz="2000" b="1" u="none" strike="noStrike" dirty="0" err="1">
                          <a:effectLst/>
                        </a:rPr>
                        <a:t>Clients</a:t>
                      </a:r>
                      <a:endParaRPr lang="es-MX" sz="20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0" i="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</a:rPr>
                        <a:t>5,501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0" i="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</a:rPr>
                        <a:t>4,179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0" i="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</a:rPr>
                        <a:t>3,242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130</a:t>
                      </a: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3552249828"/>
                  </a:ext>
                </a:extLst>
              </a:tr>
              <a:tr h="691276"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1" u="none" strike="noStrike" dirty="0" err="1">
                          <a:effectLst/>
                        </a:rPr>
                        <a:t>Outstanding</a:t>
                      </a:r>
                      <a:r>
                        <a:rPr lang="es-MX" sz="2000" b="1" u="none" strike="noStrike" dirty="0">
                          <a:effectLst/>
                        </a:rPr>
                        <a:t> </a:t>
                      </a:r>
                      <a:r>
                        <a:rPr lang="es-MX" sz="2000" b="1" u="none" strike="noStrike" dirty="0" err="1">
                          <a:effectLst/>
                        </a:rPr>
                        <a:t>Average</a:t>
                      </a:r>
                      <a:r>
                        <a:rPr lang="es-MX" sz="2000" b="1" u="none" strike="noStrike" dirty="0">
                          <a:effectLst/>
                        </a:rPr>
                        <a:t> </a:t>
                      </a:r>
                    </a:p>
                    <a:p>
                      <a:pPr algn="ctr" fontAlgn="b"/>
                      <a:r>
                        <a:rPr lang="es-MX" sz="2000" b="1" u="none" strike="noStrike" dirty="0">
                          <a:effectLst/>
                        </a:rPr>
                        <a:t>Loan </a:t>
                      </a:r>
                      <a:r>
                        <a:rPr lang="es-MX" sz="2000" b="1" u="none" strike="noStrike" dirty="0" err="1">
                          <a:effectLst/>
                        </a:rPr>
                        <a:t>Amount</a:t>
                      </a:r>
                      <a:endParaRPr lang="es-MX" sz="2000" b="1" i="0" u="none" strike="noStrike" dirty="0">
                        <a:solidFill>
                          <a:srgbClr val="000000"/>
                        </a:solidFill>
                        <a:effectLst/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 12,458 Pesos</a:t>
                      </a:r>
                      <a:r>
                        <a:rPr lang="es-MX" sz="18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s-MX" sz="14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(~$608)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 18,810 Pesos</a:t>
                      </a:r>
                      <a:r>
                        <a:rPr lang="es-MX" sz="28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s-MX" sz="14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(~$918)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 14,887 Pesos </a:t>
                      </a:r>
                      <a:r>
                        <a:rPr lang="es-MX" sz="1400" u="none" strike="noStrike" dirty="0">
                          <a:solidFill>
                            <a:srgbClr val="0070C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(~$728)</a:t>
                      </a:r>
                      <a:endParaRPr lang="es-MX" sz="2000" b="0" i="0" u="none" strike="noStrike" dirty="0">
                        <a:solidFill>
                          <a:srgbClr val="0070C0"/>
                        </a:solidFill>
                        <a:effectLst/>
                        <a:highlight>
                          <a:srgbClr val="FFFF00"/>
                        </a:highlight>
                        <a:latin typeface="Eurostile" panose="020B0504020202050204" pitchFamily="34" charset="77"/>
                      </a:endParaRPr>
                    </a:p>
                  </a:txBody>
                  <a:tcPr marL="9643" marR="9643" marT="964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MX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</a:rPr>
                        <a:t>16,349 Pesos </a:t>
                      </a:r>
                      <a:r>
                        <a:rPr lang="es-MX" sz="1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</a:rPr>
                        <a:t>(~$880)</a:t>
                      </a:r>
                    </a:p>
                  </a:txBody>
                  <a:tcPr marL="9643" marR="9643" marT="9643" marB="0" anchor="b"/>
                </a:tc>
                <a:extLst>
                  <a:ext uri="{0D108BD9-81ED-4DB2-BD59-A6C34878D82A}">
                    <a16:rowId xmlns:a16="http://schemas.microsoft.com/office/drawing/2014/main" val="77334071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954540B-1B3A-A0DB-646C-292760F77CC2}"/>
              </a:ext>
            </a:extLst>
          </p:cNvPr>
          <p:cNvSpPr txBox="1"/>
          <p:nvPr/>
        </p:nvSpPr>
        <p:spPr>
          <a:xfrm>
            <a:off x="9733211" y="5138530"/>
            <a:ext cx="20543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 $20,000 added 8/25</a:t>
            </a:r>
            <a:endParaRPr lang="en-US" sz="1600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429C5D-F740-E387-C527-CCE080F4D393}"/>
              </a:ext>
            </a:extLst>
          </p:cNvPr>
          <p:cNvSpPr txBox="1"/>
          <p:nvPr/>
        </p:nvSpPr>
        <p:spPr>
          <a:xfrm>
            <a:off x="3139173" y="5072897"/>
            <a:ext cx="5447356" cy="892552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Total Initial Program Funds: $352,720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Total Loans Made: $4+ million (11x)</a:t>
            </a:r>
          </a:p>
        </p:txBody>
      </p:sp>
    </p:spTree>
    <p:extLst>
      <p:ext uri="{BB962C8B-B14F-4D97-AF65-F5344CB8AC3E}">
        <p14:creationId xmlns:p14="http://schemas.microsoft.com/office/powerpoint/2010/main" val="364020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DC1A7C-51E4-9BB5-05E8-22D69420D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77F1F0B-9135-AF03-FA53-C00931171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40FDE7-A63E-98F1-5A59-F0110308E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186362C-5330-8FE9-11CB-AD8AAABD5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0FD677F-24D7-6841-BE38-1DA6928829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5" t="7220" r="6935" b="38142"/>
          <a:stretch>
            <a:fillRect/>
          </a:stretch>
        </p:blipFill>
        <p:spPr>
          <a:xfrm>
            <a:off x="9408961" y="123242"/>
            <a:ext cx="2538336" cy="2097704"/>
          </a:xfrm>
          <a:prstGeom prst="rect">
            <a:avLst/>
          </a:prstGeom>
          <a:effectLst>
            <a:softEdge rad="0"/>
          </a:effectLst>
        </p:spPr>
      </p:pic>
      <p:graphicFrame>
        <p:nvGraphicFramePr>
          <p:cNvPr id="20" name="Object 19">
            <a:extLst>
              <a:ext uri="{FF2B5EF4-FFF2-40B4-BE49-F238E27FC236}">
                <a16:creationId xmlns:a16="http://schemas.microsoft.com/office/drawing/2014/main" id="{52CA4CF6-ABA5-1D60-E8FF-2C33DCBB0A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8481487"/>
              </p:ext>
            </p:extLst>
          </p:nvPr>
        </p:nvGraphicFramePr>
        <p:xfrm>
          <a:off x="204299" y="802176"/>
          <a:ext cx="3312623" cy="42869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3" imgW="2914650" imgH="3771900" progId="Acrobat.Document.2020">
                  <p:embed/>
                </p:oleObj>
              </mc:Choice>
              <mc:Fallback>
                <p:oleObj name="Acrobat Document" r:id="rId3" imgW="2914650" imgH="3771900" progId="Acrobat.Document.2020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4299" y="802176"/>
                        <a:ext cx="3312623" cy="42869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20">
            <a:extLst>
              <a:ext uri="{FF2B5EF4-FFF2-40B4-BE49-F238E27FC236}">
                <a16:creationId xmlns:a16="http://schemas.microsoft.com/office/drawing/2014/main" id="{662DE8C7-417F-105D-3215-E2EEBA1D8BB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7853938"/>
              </p:ext>
            </p:extLst>
          </p:nvPr>
        </p:nvGraphicFramePr>
        <p:xfrm>
          <a:off x="1349151" y="1587011"/>
          <a:ext cx="3066194" cy="39680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5" imgW="2914650" imgH="3771900" progId="Acrobat.Document.2020">
                  <p:embed/>
                </p:oleObj>
              </mc:Choice>
              <mc:Fallback>
                <p:oleObj name="Acrobat Document" r:id="rId5" imgW="2914650" imgH="3771900" progId="Acrobat.Document.2020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349151" y="1587011"/>
                        <a:ext cx="3066194" cy="39680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ct 21">
            <a:extLst>
              <a:ext uri="{FF2B5EF4-FFF2-40B4-BE49-F238E27FC236}">
                <a16:creationId xmlns:a16="http://schemas.microsoft.com/office/drawing/2014/main" id="{B8D4C407-73ED-022B-7634-C2FFF955F12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3607874"/>
              </p:ext>
            </p:extLst>
          </p:nvPr>
        </p:nvGraphicFramePr>
        <p:xfrm>
          <a:off x="3932035" y="703685"/>
          <a:ext cx="2538335" cy="32849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7" imgW="2914650" imgH="3771900" progId="Acrobat.Document.2020">
                  <p:embed/>
                </p:oleObj>
              </mc:Choice>
              <mc:Fallback>
                <p:oleObj name="Acrobat Document" r:id="rId7" imgW="2914650" imgH="3771900" progId="Acrobat.Document.2020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932035" y="703685"/>
                        <a:ext cx="2538335" cy="32849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ct 22">
            <a:extLst>
              <a:ext uri="{FF2B5EF4-FFF2-40B4-BE49-F238E27FC236}">
                <a16:creationId xmlns:a16="http://schemas.microsoft.com/office/drawing/2014/main" id="{308D083E-D140-09D5-000E-5A9E2664F2F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1645551"/>
              </p:ext>
            </p:extLst>
          </p:nvPr>
        </p:nvGraphicFramePr>
        <p:xfrm>
          <a:off x="4181105" y="2295897"/>
          <a:ext cx="2914650" cy="3771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9" imgW="2914650" imgH="3771900" progId="Acrobat.Document.2020">
                  <p:embed/>
                </p:oleObj>
              </mc:Choice>
              <mc:Fallback>
                <p:oleObj name="Acrobat Document" r:id="rId9" imgW="2914650" imgH="3771900" progId="Acrobat.Document.2020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181105" y="2295897"/>
                        <a:ext cx="2914650" cy="3771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5E762ADE-4236-C750-DAF6-C3EA1A173891}"/>
              </a:ext>
            </a:extLst>
          </p:cNvPr>
          <p:cNvSpPr txBox="1"/>
          <p:nvPr/>
        </p:nvSpPr>
        <p:spPr>
          <a:xfrm>
            <a:off x="3556000" y="190740"/>
            <a:ext cx="465706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Monthly Bank Account and Loan Reports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CC08F7-9353-9A8B-CD60-6608161E382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1" t="9562" r="7302" b="30053"/>
          <a:stretch>
            <a:fillRect/>
          </a:stretch>
        </p:blipFill>
        <p:spPr>
          <a:xfrm>
            <a:off x="9616682" y="2401816"/>
            <a:ext cx="2493818" cy="2054368"/>
          </a:xfrm>
          <a:prstGeom prst="rect">
            <a:avLst/>
          </a:prstGeom>
        </p:spPr>
      </p:pic>
      <p:pic>
        <p:nvPicPr>
          <p:cNvPr id="3" name="Picture 2" descr="A screenshot of a document&#10;&#10;AI-generated content may be incorrect.">
            <a:extLst>
              <a:ext uri="{FF2B5EF4-FFF2-40B4-BE49-F238E27FC236}">
                <a16:creationId xmlns:a16="http://schemas.microsoft.com/office/drawing/2014/main" id="{A6A21CF0-1545-791D-B424-E135CE8BEE6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65" t="8616" r="7229" b="47333"/>
          <a:stretch>
            <a:fillRect/>
          </a:stretch>
        </p:blipFill>
        <p:spPr>
          <a:xfrm>
            <a:off x="7048762" y="989364"/>
            <a:ext cx="2845844" cy="194046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F3EFFCD7-A95F-D8B6-D5D1-1BF1CD533D0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11" t="11648" r="7562" b="40369"/>
          <a:stretch>
            <a:fillRect/>
          </a:stretch>
        </p:blipFill>
        <p:spPr>
          <a:xfrm>
            <a:off x="7285975" y="3309027"/>
            <a:ext cx="3116430" cy="229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696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4FFCF9-2B79-41F4-EEE8-36AB48AF0A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4F4ED7-CB3B-58CE-5F32-1336ACDA2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98EACE-2619-B031-9FEC-8B72BCD1F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9001B27-8678-D898-5678-3ADC00B4B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8D9F791-B14C-A402-50A1-7B7A0C8161DD}"/>
              </a:ext>
            </a:extLst>
          </p:cNvPr>
          <p:cNvSpPr txBox="1"/>
          <p:nvPr/>
        </p:nvSpPr>
        <p:spPr>
          <a:xfrm>
            <a:off x="995265" y="190740"/>
            <a:ext cx="10462727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Partner Clubs</a:t>
            </a:r>
          </a:p>
          <a:p>
            <a:pPr algn="ctr"/>
            <a:r>
              <a:rPr lang="en-US" sz="2800" b="1" dirty="0"/>
              <a:t>Clubs that have donated $5,000 or more to the Microcredit Program</a:t>
            </a:r>
          </a:p>
          <a:p>
            <a:pPr algn="ctr"/>
            <a:endParaRPr lang="en-US" sz="2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D7BC17D-54E3-9066-51AF-3A71FBA4734C}"/>
              </a:ext>
            </a:extLst>
          </p:cNvPr>
          <p:cNvSpPr/>
          <p:nvPr/>
        </p:nvSpPr>
        <p:spPr>
          <a:xfrm>
            <a:off x="1729274" y="1865352"/>
            <a:ext cx="3931297" cy="36009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Mesa</a:t>
            </a:r>
          </a:p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Mesa West</a:t>
            </a:r>
          </a:p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Tempe South</a:t>
            </a:r>
          </a:p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Sedona</a:t>
            </a:r>
          </a:p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Paradise Valley</a:t>
            </a:r>
          </a:p>
          <a:p>
            <a:pPr algn="ctr"/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BCE5C61-FEE0-6B83-5B52-E0AEBE8B651B}"/>
              </a:ext>
            </a:extLst>
          </p:cNvPr>
          <p:cNvSpPr/>
          <p:nvPr/>
        </p:nvSpPr>
        <p:spPr>
          <a:xfrm>
            <a:off x="6226628" y="1980631"/>
            <a:ext cx="3763323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Valle Varde</a:t>
            </a:r>
          </a:p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Anthem</a:t>
            </a:r>
          </a:p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Fountain Hills</a:t>
            </a:r>
          </a:p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London Bridge</a:t>
            </a:r>
            <a:endParaRPr lang="en-US" sz="36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231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0B879A6B-48E8-EB90-139D-EF21A0D7A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522582"/>
            <a:ext cx="8019831" cy="4459118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2600" dirty="0"/>
              <a:t>Rotary Global Grants create the initial operating capital</a:t>
            </a:r>
          </a:p>
          <a:p>
            <a:r>
              <a:rPr lang="en-US" sz="2600" dirty="0"/>
              <a:t>Additional operating capital is provided by donations from individuals (tax deductible) and Rotary Clubs in AZ</a:t>
            </a:r>
          </a:p>
          <a:p>
            <a:r>
              <a:rPr lang="en-US" sz="2600" dirty="0"/>
              <a:t>Borrower groups (5-12 members) are formed by </a:t>
            </a:r>
            <a:r>
              <a:rPr lang="en-US" sz="2600" dirty="0" err="1"/>
              <a:t>CrediSilvia</a:t>
            </a:r>
            <a:endParaRPr lang="en-US" sz="2600" dirty="0"/>
          </a:p>
          <a:p>
            <a:r>
              <a:rPr lang="en-US" sz="2600" dirty="0"/>
              <a:t>Loans are approved and administered by </a:t>
            </a:r>
            <a:r>
              <a:rPr lang="en-US" sz="2600" dirty="0" err="1"/>
              <a:t>CrediSilvia</a:t>
            </a:r>
            <a:r>
              <a:rPr lang="en-US" sz="2600" dirty="0"/>
              <a:t> staff</a:t>
            </a:r>
          </a:p>
          <a:p>
            <a:r>
              <a:rPr lang="en-US" sz="2600" dirty="0"/>
              <a:t>Borrower trips are created by the Rotary Microcredit Committee and costs are covered by </a:t>
            </a:r>
            <a:r>
              <a:rPr lang="en-US" sz="2600" dirty="0" err="1"/>
              <a:t>CrediSilvia</a:t>
            </a:r>
            <a:endParaRPr lang="en-US" sz="2600" dirty="0"/>
          </a:p>
          <a:p>
            <a:r>
              <a:rPr lang="en-US" sz="2600" dirty="0"/>
              <a:t>Borrower surveys are taken by individuals on the visit-statistical data is collected and reviewed</a:t>
            </a:r>
          </a:p>
          <a:p>
            <a:r>
              <a:rPr lang="en-US" sz="2600" dirty="0"/>
              <a:t>Monthly financial data is collected by </a:t>
            </a:r>
            <a:r>
              <a:rPr lang="en-US" sz="2600" dirty="0" err="1"/>
              <a:t>CrediSilvia</a:t>
            </a:r>
            <a:r>
              <a:rPr lang="en-US" sz="2600" dirty="0"/>
              <a:t> and reviewed by the Microcredit Committee</a:t>
            </a:r>
            <a:endParaRPr lang="en-US" sz="2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5F39BD5-1AE8-B662-794D-F7AFDFC6A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739492"/>
          </a:xfrm>
        </p:spPr>
        <p:txBody>
          <a:bodyPr anchor="ctr">
            <a:normAutofit/>
          </a:bodyPr>
          <a:lstStyle/>
          <a:p>
            <a:pPr algn="ctr"/>
            <a:r>
              <a:rPr lang="en-US" sz="4100" dirty="0"/>
              <a:t>How This Program Works         </a:t>
            </a:r>
          </a:p>
        </p:txBody>
      </p:sp>
    </p:spTree>
    <p:extLst>
      <p:ext uri="{BB962C8B-B14F-4D97-AF65-F5344CB8AC3E}">
        <p14:creationId xmlns:p14="http://schemas.microsoft.com/office/powerpoint/2010/main" val="2608190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47E44-DF84-4A4B-502F-4203A0218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739492"/>
          </a:xfrm>
        </p:spPr>
        <p:txBody>
          <a:bodyPr anchor="ctr">
            <a:normAutofit/>
          </a:bodyPr>
          <a:lstStyle/>
          <a:p>
            <a:pPr algn="ctr"/>
            <a:r>
              <a:rPr lang="en-US" sz="4100" dirty="0"/>
              <a:t>How This Program Works         </a:t>
            </a:r>
          </a:p>
        </p:txBody>
      </p:sp>
      <p:pic>
        <p:nvPicPr>
          <p:cNvPr id="8" name="Content Placeholder 7" descr="A green water pump with a drop of water coming out of it&#10;&#10;Description automatically generated">
            <a:extLst>
              <a:ext uri="{FF2B5EF4-FFF2-40B4-BE49-F238E27FC236}">
                <a16:creationId xmlns:a16="http://schemas.microsoft.com/office/drawing/2014/main" id="{2A700E57-2080-AEC6-4246-576269A48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378" y="2377175"/>
            <a:ext cx="2112123" cy="1093935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5A2C31-EBE7-26B6-6069-C51F120022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3" t="45890" r="15211" b="38200"/>
          <a:stretch/>
        </p:blipFill>
        <p:spPr>
          <a:xfrm>
            <a:off x="3340564" y="3972445"/>
            <a:ext cx="3899857" cy="846509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4" name="Picture 13" descr="A logo for a company&#10;&#10;Description automatically generated">
            <a:extLst>
              <a:ext uri="{FF2B5EF4-FFF2-40B4-BE49-F238E27FC236}">
                <a16:creationId xmlns:a16="http://schemas.microsoft.com/office/drawing/2014/main" id="{1FF19D6F-D3A7-B803-286E-1F0A66F246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064" y="1486523"/>
            <a:ext cx="2111429" cy="84650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AE00FDF-40A4-71F2-4523-F06F22211846}"/>
              </a:ext>
            </a:extLst>
          </p:cNvPr>
          <p:cNvSpPr txBox="1"/>
          <p:nvPr/>
        </p:nvSpPr>
        <p:spPr>
          <a:xfrm>
            <a:off x="5143144" y="2729654"/>
            <a:ext cx="42286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0" i="0" dirty="0">
                <a:solidFill>
                  <a:schemeClr val="accent1">
                    <a:lumMod val="75000"/>
                  </a:schemeClr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Tempe South Rotary </a:t>
            </a:r>
          </a:p>
          <a:p>
            <a:pPr algn="ctr"/>
            <a:r>
              <a:rPr lang="en-US" sz="2400" b="0" i="0" dirty="0">
                <a:solidFill>
                  <a:schemeClr val="accent1">
                    <a:lumMod val="75000"/>
                  </a:schemeClr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Foundation</a:t>
            </a:r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A7E188B-A8F5-927A-9CF3-11475964E2EB}"/>
              </a:ext>
            </a:extLst>
          </p:cNvPr>
          <p:cNvSpPr/>
          <p:nvPr/>
        </p:nvSpPr>
        <p:spPr>
          <a:xfrm>
            <a:off x="5310706" y="1491316"/>
            <a:ext cx="1600961" cy="80031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71AA331-9967-E96D-A7E0-D7C9FA8FED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30402" y="1703898"/>
            <a:ext cx="1600961" cy="741048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6505A0A-952E-F2E6-7A8C-F009DA9F864B}"/>
              </a:ext>
            </a:extLst>
          </p:cNvPr>
          <p:cNvSpPr txBox="1"/>
          <p:nvPr/>
        </p:nvSpPr>
        <p:spPr>
          <a:xfrm>
            <a:off x="5267684" y="1441416"/>
            <a:ext cx="14387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accent1">
                    <a:lumMod val="75000"/>
                  </a:schemeClr>
                </a:solidFill>
              </a:rPr>
              <a:t>Other Rotary Clubs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490C3E-ACBD-A0FD-88B5-D9B22ED75FCB}"/>
              </a:ext>
            </a:extLst>
          </p:cNvPr>
          <p:cNvSpPr txBox="1"/>
          <p:nvPr/>
        </p:nvSpPr>
        <p:spPr>
          <a:xfrm>
            <a:off x="7240422" y="1797059"/>
            <a:ext cx="1469735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Individual Donors</a:t>
            </a:r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34E5C27E-7635-0E80-8E99-9B6A3B751961}"/>
              </a:ext>
            </a:extLst>
          </p:cNvPr>
          <p:cNvSpPr/>
          <p:nvPr/>
        </p:nvSpPr>
        <p:spPr>
          <a:xfrm>
            <a:off x="3789432" y="3471111"/>
            <a:ext cx="859122" cy="476784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E9ED75E8-E56B-FD58-008F-690D690FB72A}"/>
              </a:ext>
            </a:extLst>
          </p:cNvPr>
          <p:cNvSpPr/>
          <p:nvPr/>
        </p:nvSpPr>
        <p:spPr>
          <a:xfrm>
            <a:off x="6054357" y="2443390"/>
            <a:ext cx="425303" cy="286264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Arrow: Down 25">
            <a:extLst>
              <a:ext uri="{FF2B5EF4-FFF2-40B4-BE49-F238E27FC236}">
                <a16:creationId xmlns:a16="http://schemas.microsoft.com/office/drawing/2014/main" id="{B3F8CC88-CACF-2578-7DAA-DB7F5CB45E29}"/>
              </a:ext>
            </a:extLst>
          </p:cNvPr>
          <p:cNvSpPr/>
          <p:nvPr/>
        </p:nvSpPr>
        <p:spPr>
          <a:xfrm>
            <a:off x="7808996" y="2443390"/>
            <a:ext cx="425303" cy="286264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Arrow: Down 26">
            <a:extLst>
              <a:ext uri="{FF2B5EF4-FFF2-40B4-BE49-F238E27FC236}">
                <a16:creationId xmlns:a16="http://schemas.microsoft.com/office/drawing/2014/main" id="{25B7E177-961B-7906-9B74-AE6B18D5EB26}"/>
              </a:ext>
            </a:extLst>
          </p:cNvPr>
          <p:cNvSpPr/>
          <p:nvPr/>
        </p:nvSpPr>
        <p:spPr>
          <a:xfrm>
            <a:off x="6753080" y="3500939"/>
            <a:ext cx="859122" cy="440984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Content Placeholder 4" descr="A group of people standing outside&#10;&#10;Description automatically generated with low confidence">
            <a:extLst>
              <a:ext uri="{FF2B5EF4-FFF2-40B4-BE49-F238E27FC236}">
                <a16:creationId xmlns:a16="http://schemas.microsoft.com/office/drawing/2014/main" id="{309B66E3-59E0-7A82-0D0D-DDE044F720D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14" b="11786"/>
          <a:stretch/>
        </p:blipFill>
        <p:spPr>
          <a:xfrm>
            <a:off x="2659015" y="5639585"/>
            <a:ext cx="1732979" cy="974801"/>
          </a:xfrm>
          <a:prstGeom prst="rect">
            <a:avLst/>
          </a:prstGeom>
        </p:spPr>
      </p:pic>
      <p:pic>
        <p:nvPicPr>
          <p:cNvPr id="31" name="Content Placeholder 4" descr="A picture containing indoor, cluttered, messy, clothes&#10;&#10;Description automatically generated">
            <a:extLst>
              <a:ext uri="{FF2B5EF4-FFF2-40B4-BE49-F238E27FC236}">
                <a16:creationId xmlns:a16="http://schemas.microsoft.com/office/drawing/2014/main" id="{3E4E5BFC-FA39-0500-4275-E9D2F304708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8218"/>
          <a:stretch/>
        </p:blipFill>
        <p:spPr>
          <a:xfrm>
            <a:off x="8911403" y="4263989"/>
            <a:ext cx="1895061" cy="1109929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  <p:pic>
        <p:nvPicPr>
          <p:cNvPr id="32" name="Imagen 9">
            <a:extLst>
              <a:ext uri="{FF2B5EF4-FFF2-40B4-BE49-F238E27FC236}">
                <a16:creationId xmlns:a16="http://schemas.microsoft.com/office/drawing/2014/main" id="{6CB3EDF1-6076-03C9-ED31-B4797B112B3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0348" y="5576816"/>
            <a:ext cx="930402" cy="12241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" name="Content Placeholder 4" descr="A group of people sitting around a table with food on it&#10;&#10;Description automatically generated">
            <a:extLst>
              <a:ext uri="{FF2B5EF4-FFF2-40B4-BE49-F238E27FC236}">
                <a16:creationId xmlns:a16="http://schemas.microsoft.com/office/drawing/2014/main" id="{8BDAAC80-A7D7-37F1-91D0-B40CE73D245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" r="10848"/>
          <a:stretch/>
        </p:blipFill>
        <p:spPr>
          <a:xfrm>
            <a:off x="7390162" y="5650641"/>
            <a:ext cx="1119903" cy="951179"/>
          </a:xfrm>
          <a:prstGeom prst="rect">
            <a:avLst/>
          </a:prstGeom>
        </p:spPr>
      </p:pic>
      <p:pic>
        <p:nvPicPr>
          <p:cNvPr id="34" name="Content Placeholder 4" descr="A group of people in a room&#10;&#10;Description automatically generated with medium confidence">
            <a:extLst>
              <a:ext uri="{FF2B5EF4-FFF2-40B4-BE49-F238E27FC236}">
                <a16:creationId xmlns:a16="http://schemas.microsoft.com/office/drawing/2014/main" id="{65EE3250-6FF3-5265-97FE-8609340AA464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34" b="19066"/>
          <a:stretch/>
        </p:blipFill>
        <p:spPr>
          <a:xfrm>
            <a:off x="5724590" y="5639584"/>
            <a:ext cx="1515833" cy="852656"/>
          </a:xfrm>
          <a:prstGeom prst="rect">
            <a:avLst/>
          </a:prstGeom>
        </p:spPr>
      </p:pic>
      <p:pic>
        <p:nvPicPr>
          <p:cNvPr id="35" name="Content Placeholder 4" descr="A group of people standing outside">
            <a:extLst>
              <a:ext uri="{FF2B5EF4-FFF2-40B4-BE49-F238E27FC236}">
                <a16:creationId xmlns:a16="http://schemas.microsoft.com/office/drawing/2014/main" id="{A976D40C-B09C-464E-BBAC-F630AE7666BA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24304" b="7514"/>
          <a:stretch/>
        </p:blipFill>
        <p:spPr>
          <a:xfrm>
            <a:off x="1709116" y="4567633"/>
            <a:ext cx="1570869" cy="883614"/>
          </a:xfrm>
          <a:prstGeom prst="rect">
            <a:avLst/>
          </a:prstGeom>
        </p:spPr>
      </p:pic>
      <p:pic>
        <p:nvPicPr>
          <p:cNvPr id="36" name="Content Placeholder 4" descr="A picture containing indoor, cluttered&#10;&#10;Description automatically generated">
            <a:extLst>
              <a:ext uri="{FF2B5EF4-FFF2-40B4-BE49-F238E27FC236}">
                <a16:creationId xmlns:a16="http://schemas.microsoft.com/office/drawing/2014/main" id="{8362C380-5DA2-68C6-D7D3-37ABFD837A21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" r="36176" b="1"/>
          <a:stretch/>
        </p:blipFill>
        <p:spPr>
          <a:xfrm rot="5400000">
            <a:off x="4578743" y="5557632"/>
            <a:ext cx="937946" cy="1119902"/>
          </a:xfrm>
          <a:prstGeom prst="rect">
            <a:avLst/>
          </a:prstGeom>
        </p:spPr>
      </p:pic>
      <p:sp>
        <p:nvSpPr>
          <p:cNvPr id="37" name="Arrow: Left-Right 36">
            <a:extLst>
              <a:ext uri="{FF2B5EF4-FFF2-40B4-BE49-F238E27FC236}">
                <a16:creationId xmlns:a16="http://schemas.microsoft.com/office/drawing/2014/main" id="{F17BB3D0-6D66-CEDE-8AF4-52F01553F573}"/>
              </a:ext>
            </a:extLst>
          </p:cNvPr>
          <p:cNvSpPr/>
          <p:nvPr/>
        </p:nvSpPr>
        <p:spPr>
          <a:xfrm>
            <a:off x="3279985" y="4987669"/>
            <a:ext cx="5716564" cy="187133"/>
          </a:xfrm>
          <a:prstGeom prst="left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Arrow: Down 37">
            <a:extLst>
              <a:ext uri="{FF2B5EF4-FFF2-40B4-BE49-F238E27FC236}">
                <a16:creationId xmlns:a16="http://schemas.microsoft.com/office/drawing/2014/main" id="{1A0DA84C-43D5-4E64-E01B-5308BE3592B1}"/>
              </a:ext>
            </a:extLst>
          </p:cNvPr>
          <p:cNvSpPr/>
          <p:nvPr/>
        </p:nvSpPr>
        <p:spPr>
          <a:xfrm>
            <a:off x="3645977" y="5127076"/>
            <a:ext cx="212626" cy="512511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Arrow: Down 38">
            <a:extLst>
              <a:ext uri="{FF2B5EF4-FFF2-40B4-BE49-F238E27FC236}">
                <a16:creationId xmlns:a16="http://schemas.microsoft.com/office/drawing/2014/main" id="{14D20E24-0EF5-4680-EBA4-9DC0FAB6625D}"/>
              </a:ext>
            </a:extLst>
          </p:cNvPr>
          <p:cNvSpPr/>
          <p:nvPr/>
        </p:nvSpPr>
        <p:spPr>
          <a:xfrm>
            <a:off x="6284532" y="5119463"/>
            <a:ext cx="212626" cy="512511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Arrow: Down 39">
            <a:extLst>
              <a:ext uri="{FF2B5EF4-FFF2-40B4-BE49-F238E27FC236}">
                <a16:creationId xmlns:a16="http://schemas.microsoft.com/office/drawing/2014/main" id="{9A738233-A08F-2B80-CE38-EE10E35585BC}"/>
              </a:ext>
            </a:extLst>
          </p:cNvPr>
          <p:cNvSpPr/>
          <p:nvPr/>
        </p:nvSpPr>
        <p:spPr>
          <a:xfrm>
            <a:off x="4981310" y="5119462"/>
            <a:ext cx="212626" cy="512511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Arrow: Down 40">
            <a:extLst>
              <a:ext uri="{FF2B5EF4-FFF2-40B4-BE49-F238E27FC236}">
                <a16:creationId xmlns:a16="http://schemas.microsoft.com/office/drawing/2014/main" id="{F73A50FF-26AE-CE1A-327C-E4795E8F2757}"/>
              </a:ext>
            </a:extLst>
          </p:cNvPr>
          <p:cNvSpPr/>
          <p:nvPr/>
        </p:nvSpPr>
        <p:spPr>
          <a:xfrm>
            <a:off x="7608873" y="5128285"/>
            <a:ext cx="212626" cy="512511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Arrow: Down 41">
            <a:extLst>
              <a:ext uri="{FF2B5EF4-FFF2-40B4-BE49-F238E27FC236}">
                <a16:creationId xmlns:a16="http://schemas.microsoft.com/office/drawing/2014/main" id="{556741AC-F7B5-E474-3282-4A113CDD0B21}"/>
              </a:ext>
            </a:extLst>
          </p:cNvPr>
          <p:cNvSpPr/>
          <p:nvPr/>
        </p:nvSpPr>
        <p:spPr>
          <a:xfrm>
            <a:off x="8618008" y="5127075"/>
            <a:ext cx="212626" cy="512511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Arrow: Down 42">
            <a:extLst>
              <a:ext uri="{FF2B5EF4-FFF2-40B4-BE49-F238E27FC236}">
                <a16:creationId xmlns:a16="http://schemas.microsoft.com/office/drawing/2014/main" id="{CA479427-47E2-EAFA-45AC-D1FF814AE474}"/>
              </a:ext>
            </a:extLst>
          </p:cNvPr>
          <p:cNvSpPr/>
          <p:nvPr/>
        </p:nvSpPr>
        <p:spPr>
          <a:xfrm>
            <a:off x="5281848" y="4866266"/>
            <a:ext cx="212626" cy="183076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Arrow: Up 43">
            <a:extLst>
              <a:ext uri="{FF2B5EF4-FFF2-40B4-BE49-F238E27FC236}">
                <a16:creationId xmlns:a16="http://schemas.microsoft.com/office/drawing/2014/main" id="{BEF5FAC9-EB35-8546-34C3-2F54386D640D}"/>
              </a:ext>
            </a:extLst>
          </p:cNvPr>
          <p:cNvSpPr/>
          <p:nvPr/>
        </p:nvSpPr>
        <p:spPr>
          <a:xfrm>
            <a:off x="3931196" y="5127075"/>
            <a:ext cx="212627" cy="513533"/>
          </a:xfrm>
          <a:prstGeom prst="up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Arrow: Up 45">
            <a:extLst>
              <a:ext uri="{FF2B5EF4-FFF2-40B4-BE49-F238E27FC236}">
                <a16:creationId xmlns:a16="http://schemas.microsoft.com/office/drawing/2014/main" id="{D97DAEA4-52AF-65C8-66AF-65D7F2968940}"/>
              </a:ext>
            </a:extLst>
          </p:cNvPr>
          <p:cNvSpPr/>
          <p:nvPr/>
        </p:nvSpPr>
        <p:spPr>
          <a:xfrm>
            <a:off x="5204149" y="5127075"/>
            <a:ext cx="212627" cy="513533"/>
          </a:xfrm>
          <a:prstGeom prst="up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Arrow: Up 46">
            <a:extLst>
              <a:ext uri="{FF2B5EF4-FFF2-40B4-BE49-F238E27FC236}">
                <a16:creationId xmlns:a16="http://schemas.microsoft.com/office/drawing/2014/main" id="{B726B368-8A63-28E8-7B4C-06131DC603F8}"/>
              </a:ext>
            </a:extLst>
          </p:cNvPr>
          <p:cNvSpPr/>
          <p:nvPr/>
        </p:nvSpPr>
        <p:spPr>
          <a:xfrm>
            <a:off x="6533861" y="5118440"/>
            <a:ext cx="212627" cy="513533"/>
          </a:xfrm>
          <a:prstGeom prst="up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Arrow: Up 47">
            <a:extLst>
              <a:ext uri="{FF2B5EF4-FFF2-40B4-BE49-F238E27FC236}">
                <a16:creationId xmlns:a16="http://schemas.microsoft.com/office/drawing/2014/main" id="{A341CE62-3467-E259-C72B-F8117CE8903C}"/>
              </a:ext>
            </a:extLst>
          </p:cNvPr>
          <p:cNvSpPr/>
          <p:nvPr/>
        </p:nvSpPr>
        <p:spPr>
          <a:xfrm>
            <a:off x="7814898" y="5118440"/>
            <a:ext cx="212627" cy="513533"/>
          </a:xfrm>
          <a:prstGeom prst="up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Arrow: Up 48">
            <a:extLst>
              <a:ext uri="{FF2B5EF4-FFF2-40B4-BE49-F238E27FC236}">
                <a16:creationId xmlns:a16="http://schemas.microsoft.com/office/drawing/2014/main" id="{422AF3FD-1EC0-0B54-DE7C-82DFB4802CFD}"/>
              </a:ext>
            </a:extLst>
          </p:cNvPr>
          <p:cNvSpPr/>
          <p:nvPr/>
        </p:nvSpPr>
        <p:spPr>
          <a:xfrm>
            <a:off x="8783801" y="5142991"/>
            <a:ext cx="212627" cy="513533"/>
          </a:xfrm>
          <a:prstGeom prst="up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Arrow: Up 49">
            <a:extLst>
              <a:ext uri="{FF2B5EF4-FFF2-40B4-BE49-F238E27FC236}">
                <a16:creationId xmlns:a16="http://schemas.microsoft.com/office/drawing/2014/main" id="{7C3D4198-8FDD-698C-20B8-DB8858EF3928}"/>
              </a:ext>
            </a:extLst>
          </p:cNvPr>
          <p:cNvSpPr/>
          <p:nvPr/>
        </p:nvSpPr>
        <p:spPr>
          <a:xfrm>
            <a:off x="5962207" y="4861674"/>
            <a:ext cx="212627" cy="183076"/>
          </a:xfrm>
          <a:prstGeom prst="up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64224E-EBEB-7860-194A-B7CFDB6F95C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7433751" y="4012840"/>
            <a:ext cx="917259" cy="9172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754B8D-B454-10E9-09C6-FD833F6853CC}"/>
              </a:ext>
            </a:extLst>
          </p:cNvPr>
          <p:cNvSpPr txBox="1"/>
          <p:nvPr/>
        </p:nvSpPr>
        <p:spPr>
          <a:xfrm>
            <a:off x="7495821" y="3728603"/>
            <a:ext cx="855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Cycles</a:t>
            </a:r>
          </a:p>
        </p:txBody>
      </p:sp>
    </p:spTree>
    <p:extLst>
      <p:ext uri="{BB962C8B-B14F-4D97-AF65-F5344CB8AC3E}">
        <p14:creationId xmlns:p14="http://schemas.microsoft.com/office/powerpoint/2010/main" val="22130105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500"/>
                            </p:stCondLst>
                            <p:childTnLst>
                              <p:par>
                                <p:cTn id="6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500"/>
                            </p:stCondLst>
                            <p:childTnLst>
                              <p:par>
                                <p:cTn id="8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500"/>
                            </p:stCondLst>
                            <p:childTnLst>
                              <p:par>
                                <p:cTn id="9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000"/>
                            </p:stCondLst>
                            <p:childTnLst>
                              <p:par>
                                <p:cTn id="10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"/>
                            </p:stCondLst>
                            <p:childTnLst>
                              <p:par>
                                <p:cTn id="1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500"/>
                            </p:stCondLst>
                            <p:childTnLst>
                              <p:par>
                                <p:cTn id="1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000"/>
                            </p:stCondLst>
                            <p:childTnLst>
                              <p:par>
                                <p:cTn id="1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500"/>
                            </p:stCondLst>
                            <p:childTnLst>
                              <p:par>
                                <p:cTn id="1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3000"/>
                            </p:stCondLst>
                            <p:childTnLst>
                              <p:par>
                                <p:cTn id="1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00"/>
                            </p:stCondLst>
                            <p:childTnLst>
                              <p:par>
                                <p:cTn id="1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000"/>
                            </p:stCondLst>
                            <p:childTnLst>
                              <p:par>
                                <p:cTn id="1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500"/>
                            </p:stCondLst>
                            <p:childTnLst>
                              <p:par>
                                <p:cTn id="1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2000"/>
                            </p:stCondLst>
                            <p:childTnLst>
                              <p:par>
                                <p:cTn id="1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2500"/>
                            </p:stCondLst>
                            <p:childTnLst>
                              <p:par>
                                <p:cTn id="1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 animBg="1"/>
      <p:bldP spid="20" grpId="0"/>
      <p:bldP spid="23" grpId="0" animBg="1"/>
      <p:bldP spid="24" grpId="0" animBg="1"/>
      <p:bldP spid="25" grpId="0" animBg="1"/>
      <p:bldP spid="26" grpId="0" animBg="1"/>
      <p:bldP spid="27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AF8831-DDB7-AE14-B12A-67DFD2364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63C902-FD86-BE60-9078-3C2F11EB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BF7F066-F107-6C8B-0103-6159F44E2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8490892-4EA4-EAFE-6CA5-246D7C476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074B7D8-9F70-3EA9-169A-9BECA3CC30F2}"/>
              </a:ext>
            </a:extLst>
          </p:cNvPr>
          <p:cNvSpPr txBox="1"/>
          <p:nvPr/>
        </p:nvSpPr>
        <p:spPr>
          <a:xfrm>
            <a:off x="995265" y="190740"/>
            <a:ext cx="10462727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April 2025 Trip to Hermosillo</a:t>
            </a:r>
            <a:endParaRPr lang="en-US" sz="2000" b="1" dirty="0"/>
          </a:p>
        </p:txBody>
      </p:sp>
      <p:pic>
        <p:nvPicPr>
          <p:cNvPr id="5" name="Picture 4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933D245B-F244-EAA1-143B-E73FEA73EA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21" y="927914"/>
            <a:ext cx="4788721" cy="2695902"/>
          </a:xfrm>
          <a:prstGeom prst="rect">
            <a:avLst/>
          </a:prstGeom>
        </p:spPr>
      </p:pic>
      <p:pic>
        <p:nvPicPr>
          <p:cNvPr id="7" name="Picture 6" descr="A group of women standing in front of a store&#10;&#10;AI-generated content may be incorrect.">
            <a:extLst>
              <a:ext uri="{FF2B5EF4-FFF2-40B4-BE49-F238E27FC236}">
                <a16:creationId xmlns:a16="http://schemas.microsoft.com/office/drawing/2014/main" id="{602DFB68-2EEA-F401-9FCA-BEFC6AA925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958" y="896383"/>
            <a:ext cx="2839169" cy="5047412"/>
          </a:xfrm>
          <a:prstGeom prst="rect">
            <a:avLst/>
          </a:prstGeom>
        </p:spPr>
      </p:pic>
      <p:pic>
        <p:nvPicPr>
          <p:cNvPr id="9" name="Picture 8" descr="A person and person standing in a room&#10;&#10;AI-generated content may be incorrect.">
            <a:extLst>
              <a:ext uri="{FF2B5EF4-FFF2-40B4-BE49-F238E27FC236}">
                <a16:creationId xmlns:a16="http://schemas.microsoft.com/office/drawing/2014/main" id="{79A31A8D-0C6A-9429-58A5-6D293B3C2E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581" y="3647095"/>
            <a:ext cx="2915868" cy="2186901"/>
          </a:xfrm>
          <a:prstGeom prst="rect">
            <a:avLst/>
          </a:prstGeom>
        </p:spPr>
      </p:pic>
      <p:pic>
        <p:nvPicPr>
          <p:cNvPr id="13" name="Picture 12" descr="A group of people standing around a table&#10;&#10;AI-generated content may be incorrect.">
            <a:extLst>
              <a:ext uri="{FF2B5EF4-FFF2-40B4-BE49-F238E27FC236}">
                <a16:creationId xmlns:a16="http://schemas.microsoft.com/office/drawing/2014/main" id="{3F8F597F-0620-02D9-3368-F33281DBF6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0713" y="896383"/>
            <a:ext cx="3711653" cy="2087805"/>
          </a:xfrm>
          <a:prstGeom prst="rect">
            <a:avLst/>
          </a:prstGeom>
        </p:spPr>
      </p:pic>
      <p:pic>
        <p:nvPicPr>
          <p:cNvPr id="16" name="Picture 15" descr="A group of pinatas from a string&#10;&#10;AI-generated content may be incorrect.">
            <a:extLst>
              <a:ext uri="{FF2B5EF4-FFF2-40B4-BE49-F238E27FC236}">
                <a16:creationId xmlns:a16="http://schemas.microsoft.com/office/drawing/2014/main" id="{D34B667B-B307-56E0-5F8C-3DA65CD04D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6636" y="3109912"/>
            <a:ext cx="3072556" cy="2304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79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47D4C-8801-0077-568A-4E1917F8D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91074-1D1C-383A-5B84-932C2A936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3" y="365125"/>
            <a:ext cx="12157587" cy="930275"/>
          </a:xfrm>
        </p:spPr>
        <p:txBody>
          <a:bodyPr/>
          <a:lstStyle/>
          <a:p>
            <a:pPr algn="ctr"/>
            <a:r>
              <a:rPr lang="en-US" sz="4800" b="1" dirty="0"/>
              <a:t>QUESTIONS &amp; ANSWERS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72C8F-73B5-BBAE-46F4-0D061DBE0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362076"/>
            <a:ext cx="10868025" cy="5130800"/>
          </a:xfrm>
        </p:spPr>
        <p:txBody>
          <a:bodyPr>
            <a:normAutofit/>
          </a:bodyPr>
          <a:lstStyle/>
          <a:p>
            <a:r>
              <a:rPr lang="en-US" sz="4400" dirty="0"/>
              <a:t>More information?  Please contact: </a:t>
            </a:r>
          </a:p>
          <a:p>
            <a:pPr lvl="1"/>
            <a:r>
              <a:rPr lang="en-US" sz="3600" dirty="0"/>
              <a:t>Program Chair D5495 PDG Abe Feder 602-622-7289 						</a:t>
            </a:r>
            <a:r>
              <a:rPr lang="en-US" sz="4000" dirty="0">
                <a:hlinkClick r:id="rId2"/>
              </a:rPr>
              <a:t>abefeder1@gmail.com</a:t>
            </a:r>
            <a:endParaRPr lang="en-US" sz="4000" dirty="0"/>
          </a:p>
          <a:p>
            <a:pPr lvl="1"/>
            <a:r>
              <a:rPr lang="en-US" sz="4000" dirty="0"/>
              <a:t>D5500 DGND	Leo Lawrenson, 678-777-0324 					</a:t>
            </a:r>
            <a:r>
              <a:rPr lang="en-US" sz="4000" dirty="0">
                <a:hlinkClick r:id="rId3"/>
              </a:rPr>
              <a:t>Leo@Lawrenson.com</a:t>
            </a:r>
            <a:endParaRPr lang="en-US" sz="4000" dirty="0"/>
          </a:p>
          <a:p>
            <a:r>
              <a:rPr lang="en-US" sz="4400" dirty="0"/>
              <a:t>Join us on our next borrower’s trip </a:t>
            </a:r>
          </a:p>
          <a:p>
            <a:pPr lvl="1"/>
            <a:r>
              <a:rPr lang="en-US" sz="4000" dirty="0">
                <a:highlight>
                  <a:srgbClr val="FFFF00"/>
                </a:highlight>
              </a:rPr>
              <a:t>November 14-16,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014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1862</TotalTime>
  <Words>700</Words>
  <Application>Microsoft Office PowerPoint</Application>
  <PresentationFormat>Widescreen</PresentationFormat>
  <Paragraphs>310</Paragraphs>
  <Slides>19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Aptos</vt:lpstr>
      <vt:lpstr>Arial</vt:lpstr>
      <vt:lpstr>Arial Narrow</vt:lpstr>
      <vt:lpstr>Calibri</vt:lpstr>
      <vt:lpstr>Calibri Light</vt:lpstr>
      <vt:lpstr>DDG_ProximaNova</vt:lpstr>
      <vt:lpstr>Eurostile</vt:lpstr>
      <vt:lpstr>Open Sans</vt:lpstr>
      <vt:lpstr>Office Theme</vt:lpstr>
      <vt:lpstr>Acrobat Document</vt:lpstr>
      <vt:lpstr>THE FACES OF MICROCREDIT      The Arizona Rotary, Sonora Mexico Microcredit Program</vt:lpstr>
      <vt:lpstr>PowerPoint Presentation</vt:lpstr>
      <vt:lpstr>CrediSilvia Office</vt:lpstr>
      <vt:lpstr>THE ‘UNBANKED’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This Program Works         </vt:lpstr>
      <vt:lpstr>How This Program Works         </vt:lpstr>
      <vt:lpstr>PowerPoint Presentation</vt:lpstr>
      <vt:lpstr>QUESTIONS &amp; ANSWERS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FACE OF MICROCREDIT</dc:title>
  <dc:creator>Abe Feder</dc:creator>
  <cp:lastModifiedBy>Leo Lawrenson</cp:lastModifiedBy>
  <cp:revision>63</cp:revision>
  <dcterms:created xsi:type="dcterms:W3CDTF">2023-02-11T22:11:44Z</dcterms:created>
  <dcterms:modified xsi:type="dcterms:W3CDTF">2025-08-10T00:30:40Z</dcterms:modified>
</cp:coreProperties>
</file>